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57" r:id="rId3"/>
    <p:sldId id="258" r:id="rId4"/>
    <p:sldId id="259" r:id="rId5"/>
    <p:sldId id="261" r:id="rId6"/>
    <p:sldId id="262" r:id="rId7"/>
    <p:sldId id="263" r:id="rId8"/>
    <p:sldId id="264" r:id="rId9"/>
    <p:sldId id="265" r:id="rId10"/>
    <p:sldId id="266" r:id="rId11"/>
    <p:sldId id="284" r:id="rId12"/>
    <p:sldId id="285" r:id="rId13"/>
    <p:sldId id="286" r:id="rId14"/>
    <p:sldId id="287"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9" r:id="rId29"/>
    <p:sldId id="290" r:id="rId30"/>
    <p:sldId id="292" r:id="rId31"/>
    <p:sldId id="293" r:id="rId32"/>
    <p:sldId id="280" r:id="rId33"/>
    <p:sldId id="281" r:id="rId34"/>
    <p:sldId id="282" r:id="rId35"/>
    <p:sldId id="288" r:id="rId36"/>
    <p:sldId id="294" r:id="rId37"/>
    <p:sldId id="295" r:id="rId38"/>
    <p:sldId id="283"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6" d="100"/>
          <a:sy n="76" d="100"/>
        </p:scale>
        <p:origin x="67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3BE1E9-42F8-4BC9-9450-06FC5FBFF651}" type="datetimeFigureOut">
              <a:rPr lang="en-US" smtClean="0"/>
              <a:t>3/30/2022</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C2079655-AEF0-4F1A-A117-619C84D998EE}"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03360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3BE1E9-42F8-4BC9-9450-06FC5FBFF651}"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079655-AEF0-4F1A-A117-619C84D998EE}"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56276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3BE1E9-42F8-4BC9-9450-06FC5FBFF651}"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079655-AEF0-4F1A-A117-619C84D998EE}"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19197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3BE1E9-42F8-4BC9-9450-06FC5FBFF651}"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079655-AEF0-4F1A-A117-619C84D998EE}"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07715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3BE1E9-42F8-4BC9-9450-06FC5FBFF651}"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079655-AEF0-4F1A-A117-619C84D998EE}"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78617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3BE1E9-42F8-4BC9-9450-06FC5FBFF651}" type="datetimeFigureOut">
              <a:rPr lang="en-US" smtClean="0"/>
              <a:t>3/30/2022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079655-AEF0-4F1A-A117-619C84D998EE}"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2091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3BE1E9-42F8-4BC9-9450-06FC5FBFF651}" type="datetimeFigureOut">
              <a:rPr lang="en-US" smtClean="0"/>
              <a:t>3/30/2022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079655-AEF0-4F1A-A117-619C84D998EE}"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75585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3BE1E9-42F8-4BC9-9450-06FC5FBFF651}" type="datetimeFigureOut">
              <a:rPr lang="en-US" smtClean="0"/>
              <a:t>3/30/2022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079655-AEF0-4F1A-A117-619C84D998EE}"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9878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3BE1E9-42F8-4BC9-9450-06FC5FBFF651}" type="datetimeFigureOut">
              <a:rPr lang="en-US" smtClean="0"/>
              <a:t>3/30/2022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079655-AEF0-4F1A-A117-619C84D998EE}" type="slidenum">
              <a:rPr lang="en-US" smtClean="0"/>
              <a:t>‹#›</a:t>
            </a:fld>
            <a:endParaRPr lang="en-US"/>
          </a:p>
        </p:txBody>
      </p:sp>
    </p:spTree>
    <p:extLst>
      <p:ext uri="{BB962C8B-B14F-4D97-AF65-F5344CB8AC3E}">
        <p14:creationId xmlns:p14="http://schemas.microsoft.com/office/powerpoint/2010/main" val="3802998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3BE1E9-42F8-4BC9-9450-06FC5FBFF651}" type="datetimeFigureOut">
              <a:rPr lang="en-US" smtClean="0"/>
              <a:t>3/30/2022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079655-AEF0-4F1A-A117-619C84D998EE}"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39465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683BE1E9-42F8-4BC9-9450-06FC5FBFF651}" type="datetimeFigureOut">
              <a:rPr lang="en-US" smtClean="0"/>
              <a:t>3/30/2022</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C2079655-AEF0-4F1A-A117-619C84D998EE}"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31245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683BE1E9-42F8-4BC9-9450-06FC5FBFF651}" type="datetimeFigureOut">
              <a:rPr lang="en-US" smtClean="0"/>
              <a:t>3/30/2022</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C2079655-AEF0-4F1A-A117-619C84D998EE}"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396987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Lynn.sewak@mtsu.edu" TargetMode="External"/><Relationship Id="rId2" Type="http://schemas.openxmlformats.org/officeDocument/2006/relationships/hyperlink" Target="https://www.mtsu.edu/provost/forms/BackgroundADJandHWOonly.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hyperlink" Target="mailto:Danielle.Archuleta@mtsu.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EB13F-F251-4A7F-8B71-242334BE3770}"/>
              </a:ext>
            </a:extLst>
          </p:cNvPr>
          <p:cNvSpPr>
            <a:spLocks noGrp="1"/>
          </p:cNvSpPr>
          <p:nvPr>
            <p:ph type="ctrTitle"/>
          </p:nvPr>
        </p:nvSpPr>
        <p:spPr/>
        <p:txBody>
          <a:bodyPr/>
          <a:lstStyle/>
          <a:p>
            <a:r>
              <a:rPr lang="en-US" dirty="0"/>
              <a:t>EPAF TRAINING</a:t>
            </a:r>
          </a:p>
        </p:txBody>
      </p:sp>
      <p:sp>
        <p:nvSpPr>
          <p:cNvPr id="3" name="Subtitle 2">
            <a:extLst>
              <a:ext uri="{FF2B5EF4-FFF2-40B4-BE49-F238E27FC236}">
                <a16:creationId xmlns:a16="http://schemas.microsoft.com/office/drawing/2014/main" id="{97E95E09-A15B-4BD8-9245-7B04FF0CCD89}"/>
              </a:ext>
            </a:extLst>
          </p:cNvPr>
          <p:cNvSpPr>
            <a:spLocks noGrp="1"/>
          </p:cNvSpPr>
          <p:nvPr>
            <p:ph type="subTitle" idx="1"/>
          </p:nvPr>
        </p:nvSpPr>
        <p:spPr>
          <a:xfrm>
            <a:off x="2417780" y="3531204"/>
            <a:ext cx="8637072" cy="1493802"/>
          </a:xfrm>
        </p:spPr>
        <p:txBody>
          <a:bodyPr>
            <a:normAutofit/>
          </a:bodyPr>
          <a:lstStyle/>
          <a:p>
            <a:r>
              <a:rPr lang="en-US" dirty="0"/>
              <a:t>Electronic Personnel Action Forms</a:t>
            </a:r>
          </a:p>
          <a:p>
            <a:r>
              <a:rPr lang="en-US" dirty="0"/>
              <a:t>Danielle Archuleta </a:t>
            </a:r>
          </a:p>
          <a:p>
            <a:r>
              <a:rPr lang="en-US" dirty="0"/>
              <a:t>615-898-2382</a:t>
            </a:r>
          </a:p>
        </p:txBody>
      </p:sp>
    </p:spTree>
    <p:extLst>
      <p:ext uri="{BB962C8B-B14F-4D97-AF65-F5344CB8AC3E}">
        <p14:creationId xmlns:p14="http://schemas.microsoft.com/office/powerpoint/2010/main" val="1679051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52D5D-F2EE-4A31-9C04-24D6CB17CAED}"/>
              </a:ext>
            </a:extLst>
          </p:cNvPr>
          <p:cNvSpPr>
            <a:spLocks noGrp="1"/>
          </p:cNvSpPr>
          <p:nvPr>
            <p:ph type="title"/>
          </p:nvPr>
        </p:nvSpPr>
        <p:spPr/>
        <p:txBody>
          <a:bodyPr/>
          <a:lstStyle/>
          <a:p>
            <a:r>
              <a:rPr lang="en-US" dirty="0"/>
              <a:t>GA APPROVALS</a:t>
            </a:r>
          </a:p>
        </p:txBody>
      </p:sp>
      <p:sp>
        <p:nvSpPr>
          <p:cNvPr id="3" name="Content Placeholder 2">
            <a:extLst>
              <a:ext uri="{FF2B5EF4-FFF2-40B4-BE49-F238E27FC236}">
                <a16:creationId xmlns:a16="http://schemas.microsoft.com/office/drawing/2014/main" id="{9F27DBE8-5AC0-4BEC-A789-AFE9CC3F1272}"/>
              </a:ext>
            </a:extLst>
          </p:cNvPr>
          <p:cNvSpPr>
            <a:spLocks noGrp="1"/>
          </p:cNvSpPr>
          <p:nvPr>
            <p:ph idx="1"/>
          </p:nvPr>
        </p:nvSpPr>
        <p:spPr/>
        <p:txBody>
          <a:bodyPr>
            <a:normAutofit fontScale="85000" lnSpcReduction="10000"/>
          </a:bodyPr>
          <a:lstStyle/>
          <a:p>
            <a:r>
              <a:rPr lang="en-US" dirty="0"/>
              <a:t>REQUIRED APPROVAL LEVEL FOR GAs</a:t>
            </a:r>
          </a:p>
          <a:p>
            <a:pPr lvl="1">
              <a:buFont typeface="Wingdings" panose="05000000000000000000" pitchFamily="2" charset="2"/>
              <a:buChar char="Ø"/>
            </a:pPr>
            <a:r>
              <a:rPr lang="en-US" sz="1800" b="1" dirty="0">
                <a:solidFill>
                  <a:srgbClr val="0070C0"/>
                </a:solidFill>
              </a:rPr>
              <a:t>HR Approve Transaction – (NEXGEN) –the EPAF will hold here until the employee has electronically signed their contract.  Once signed, the NEXGEN approval will process and move the EPAF to the next approver.</a:t>
            </a:r>
          </a:p>
          <a:p>
            <a:pPr lvl="1">
              <a:buFont typeface="Wingdings" panose="05000000000000000000" pitchFamily="2" charset="2"/>
              <a:buChar char="Ø"/>
            </a:pPr>
            <a:r>
              <a:rPr lang="en-US" sz="1800" b="1" dirty="0">
                <a:solidFill>
                  <a:srgbClr val="0070C0"/>
                </a:solidFill>
              </a:rPr>
              <a:t>DEPT HD</a:t>
            </a:r>
            <a:r>
              <a:rPr lang="en-US" sz="1800" dirty="0">
                <a:solidFill>
                  <a:srgbClr val="0070C0"/>
                </a:solidFill>
              </a:rPr>
              <a:t> </a:t>
            </a:r>
          </a:p>
          <a:p>
            <a:pPr lvl="1">
              <a:buFont typeface="Wingdings" panose="05000000000000000000" pitchFamily="2" charset="2"/>
              <a:buChar char="Ø"/>
            </a:pPr>
            <a:r>
              <a:rPr lang="en-US" sz="1800" b="1" dirty="0">
                <a:solidFill>
                  <a:srgbClr val="0070C0"/>
                </a:solidFill>
              </a:rPr>
              <a:t>PI &amp; Research Services (if grant position)</a:t>
            </a:r>
          </a:p>
          <a:p>
            <a:pPr lvl="1">
              <a:buFont typeface="Wingdings" panose="05000000000000000000" pitchFamily="2" charset="2"/>
              <a:buChar char="Ø"/>
            </a:pPr>
            <a:r>
              <a:rPr lang="en-US" sz="1800" b="1" dirty="0">
                <a:solidFill>
                  <a:srgbClr val="0070C0"/>
                </a:solidFill>
              </a:rPr>
              <a:t>GRADIN – Initial review Grad Studies</a:t>
            </a:r>
          </a:p>
          <a:p>
            <a:pPr lvl="1">
              <a:buFont typeface="Wingdings" panose="05000000000000000000" pitchFamily="2" charset="2"/>
              <a:buChar char="Ø"/>
            </a:pPr>
            <a:r>
              <a:rPr lang="en-US" sz="1800" b="1" dirty="0">
                <a:solidFill>
                  <a:srgbClr val="0070C0"/>
                </a:solidFill>
              </a:rPr>
              <a:t>GRADSC – Graduate Studies</a:t>
            </a:r>
          </a:p>
          <a:p>
            <a:pPr lvl="1">
              <a:buFont typeface="Wingdings" panose="05000000000000000000" pitchFamily="2" charset="2"/>
              <a:buChar char="Ø"/>
            </a:pPr>
            <a:r>
              <a:rPr lang="en-US" sz="1800" b="1" dirty="0">
                <a:solidFill>
                  <a:srgbClr val="0070C0"/>
                </a:solidFill>
              </a:rPr>
              <a:t>HR APPLIER –(MHRW00001) </a:t>
            </a:r>
            <a:r>
              <a:rPr lang="en-US" sz="1800" dirty="0"/>
              <a:t>allows contract to be applied to Banner and sets up job record.</a:t>
            </a:r>
          </a:p>
          <a:p>
            <a:pPr lvl="1">
              <a:buFont typeface="Wingdings" panose="05000000000000000000" pitchFamily="2" charset="2"/>
              <a:buChar char="v"/>
            </a:pPr>
            <a:endParaRPr lang="en-US" sz="1800" dirty="0"/>
          </a:p>
          <a:p>
            <a:pPr lvl="1">
              <a:buFont typeface="Wingdings" panose="05000000000000000000" pitchFamily="2" charset="2"/>
              <a:buChar char="v"/>
            </a:pPr>
            <a:r>
              <a:rPr lang="en-US" sz="1800" dirty="0"/>
              <a:t>Department Head’s may designate a Proxy Approver for EPAF’s through </a:t>
            </a:r>
            <a:r>
              <a:rPr lang="en-US" sz="1800" b="1" u="sng" dirty="0"/>
              <a:t>their</a:t>
            </a:r>
            <a:r>
              <a:rPr lang="en-US" sz="1800" dirty="0"/>
              <a:t> Pipeline account</a:t>
            </a:r>
          </a:p>
          <a:p>
            <a:pPr marL="457200" lvl="1" indent="0">
              <a:buNone/>
            </a:pPr>
            <a:endParaRPr lang="en-US" sz="1800" dirty="0"/>
          </a:p>
          <a:p>
            <a:pPr lvl="1">
              <a:buFont typeface="Wingdings" panose="05000000000000000000" pitchFamily="2" charset="2"/>
              <a:buChar char="Ø"/>
            </a:pPr>
            <a:endParaRPr lang="en-US" sz="1800" b="1" dirty="0">
              <a:solidFill>
                <a:srgbClr val="0070C0"/>
              </a:solidFill>
            </a:endParaRPr>
          </a:p>
          <a:p>
            <a:pPr lvl="1">
              <a:buFont typeface="Wingdings" panose="05000000000000000000" pitchFamily="2" charset="2"/>
              <a:buChar char="Ø"/>
            </a:pPr>
            <a:endParaRPr lang="en-US" sz="1800" b="1" dirty="0">
              <a:solidFill>
                <a:srgbClr val="0070C0"/>
              </a:solidFill>
            </a:endParaRPr>
          </a:p>
          <a:p>
            <a:pPr lvl="1">
              <a:buFont typeface="Wingdings" panose="05000000000000000000" pitchFamily="2" charset="2"/>
              <a:buChar char="Ø"/>
            </a:pPr>
            <a:endParaRPr lang="en-US" sz="1800" dirty="0">
              <a:solidFill>
                <a:srgbClr val="0070C0"/>
              </a:solidFill>
            </a:endParaRPr>
          </a:p>
          <a:p>
            <a:pPr lvl="1">
              <a:buFont typeface="Wingdings" panose="05000000000000000000" pitchFamily="2" charset="2"/>
              <a:buChar char="Ø"/>
            </a:pPr>
            <a:endParaRPr lang="en-US" sz="1800" dirty="0">
              <a:solidFill>
                <a:srgbClr val="0070C0"/>
              </a:solidFill>
            </a:endParaRPr>
          </a:p>
          <a:p>
            <a:pPr lvl="1">
              <a:buFont typeface="Wingdings" panose="05000000000000000000" pitchFamily="2" charset="2"/>
              <a:buChar char="Ø"/>
            </a:pPr>
            <a:endParaRPr lang="en-US" dirty="0"/>
          </a:p>
        </p:txBody>
      </p:sp>
    </p:spTree>
    <p:extLst>
      <p:ext uri="{BB962C8B-B14F-4D97-AF65-F5344CB8AC3E}">
        <p14:creationId xmlns:p14="http://schemas.microsoft.com/office/powerpoint/2010/main" val="61636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10965-92C1-404A-B19E-C7BA4073DA6F}"/>
              </a:ext>
            </a:extLst>
          </p:cNvPr>
          <p:cNvSpPr>
            <a:spLocks noGrp="1"/>
          </p:cNvSpPr>
          <p:nvPr>
            <p:ph type="title"/>
          </p:nvPr>
        </p:nvSpPr>
        <p:spPr/>
        <p:txBody>
          <a:bodyPr/>
          <a:lstStyle/>
          <a:p>
            <a:r>
              <a:rPr lang="en-US" dirty="0"/>
              <a:t>Adjunct faculty </a:t>
            </a:r>
            <a:r>
              <a:rPr lang="en-US" dirty="0" err="1"/>
              <a:t>epaf</a:t>
            </a:r>
            <a:br>
              <a:rPr lang="en-US" dirty="0"/>
            </a:br>
            <a:r>
              <a:rPr lang="en-US" dirty="0"/>
              <a:t>teaching</a:t>
            </a:r>
          </a:p>
        </p:txBody>
      </p:sp>
      <p:sp>
        <p:nvSpPr>
          <p:cNvPr id="3" name="Content Placeholder 2">
            <a:extLst>
              <a:ext uri="{FF2B5EF4-FFF2-40B4-BE49-F238E27FC236}">
                <a16:creationId xmlns:a16="http://schemas.microsoft.com/office/drawing/2014/main" id="{01FB4152-9F58-4EB7-BFFE-1955F1CD50DA}"/>
              </a:ext>
            </a:extLst>
          </p:cNvPr>
          <p:cNvSpPr>
            <a:spLocks noGrp="1"/>
          </p:cNvSpPr>
          <p:nvPr>
            <p:ph idx="1"/>
          </p:nvPr>
        </p:nvSpPr>
        <p:spPr/>
        <p:txBody>
          <a:bodyPr/>
          <a:lstStyle/>
          <a:p>
            <a:pPr marL="914400" indent="-342900" eaLnBrk="1" hangingPunct="1">
              <a:spcBef>
                <a:spcPts val="0"/>
              </a:spcBef>
              <a:spcAft>
                <a:spcPts val="0"/>
              </a:spcAft>
              <a:buFont typeface="Wingdings" panose="05000000000000000000" pitchFamily="2" charset="2"/>
              <a:buChar char="v"/>
              <a:defRPr/>
            </a:pPr>
            <a:r>
              <a:rPr lang="en-US" altLang="en-US" cap="none" dirty="0">
                <a:solidFill>
                  <a:schemeClr val="tx1"/>
                </a:solidFill>
              </a:rPr>
              <a:t>A Teaching EPAF will have credit hours attached!</a:t>
            </a:r>
          </a:p>
          <a:p>
            <a:pPr marL="1028700" indent="-457200" eaLnBrk="1" hangingPunct="1">
              <a:spcBef>
                <a:spcPts val="0"/>
              </a:spcBef>
              <a:spcAft>
                <a:spcPts val="0"/>
              </a:spcAft>
              <a:buFont typeface="+mj-lt"/>
              <a:buAutoNum type="arabicPeriod"/>
              <a:defRPr/>
            </a:pPr>
            <a:r>
              <a:rPr lang="en-US" altLang="en-US" b="1" u="sng" cap="none" dirty="0">
                <a:solidFill>
                  <a:srgbClr val="0070C0"/>
                </a:solidFill>
              </a:rPr>
              <a:t>HIREAF</a:t>
            </a:r>
            <a:r>
              <a:rPr lang="en-US" altLang="en-US" cap="none" dirty="0">
                <a:solidFill>
                  <a:schemeClr val="tx1"/>
                </a:solidFill>
              </a:rPr>
              <a:t> – used when the individual has NEVER worked in the position number.</a:t>
            </a:r>
          </a:p>
          <a:p>
            <a:pPr marL="1028700" indent="-457200" eaLnBrk="1" hangingPunct="1">
              <a:spcBef>
                <a:spcPts val="0"/>
              </a:spcBef>
              <a:spcAft>
                <a:spcPts val="0"/>
              </a:spcAft>
              <a:buFont typeface="+mj-lt"/>
              <a:buAutoNum type="arabicPeriod"/>
              <a:defRPr/>
            </a:pPr>
            <a:r>
              <a:rPr lang="en-US" altLang="en-US" b="1" u="sng" cap="none" dirty="0">
                <a:solidFill>
                  <a:srgbClr val="0070C0"/>
                </a:solidFill>
              </a:rPr>
              <a:t>REHIAF</a:t>
            </a:r>
            <a:r>
              <a:rPr lang="en-US" altLang="en-US" cap="none" dirty="0">
                <a:solidFill>
                  <a:schemeClr val="tx1"/>
                </a:solidFill>
              </a:rPr>
              <a:t> – used when the individual HAS worked in the position number.</a:t>
            </a:r>
          </a:p>
          <a:p>
            <a:pPr marL="1028700" indent="-457200" eaLnBrk="1" hangingPunct="1">
              <a:spcBef>
                <a:spcPts val="0"/>
              </a:spcBef>
              <a:spcAft>
                <a:spcPts val="0"/>
              </a:spcAft>
              <a:buFont typeface="+mj-lt"/>
              <a:buAutoNum type="arabicPeriod"/>
              <a:defRPr/>
            </a:pPr>
            <a:r>
              <a:rPr lang="en-US" altLang="en-US" b="1" u="sng" cap="none" dirty="0">
                <a:solidFill>
                  <a:srgbClr val="0070C0"/>
                </a:solidFill>
              </a:rPr>
              <a:t>GRHIAF</a:t>
            </a:r>
            <a:r>
              <a:rPr lang="en-US" altLang="en-US" b="1" u="sng" cap="none" dirty="0">
                <a:solidFill>
                  <a:schemeClr val="tx1"/>
                </a:solidFill>
              </a:rPr>
              <a:t> </a:t>
            </a:r>
            <a:r>
              <a:rPr lang="en-US" altLang="en-US" cap="none" dirty="0">
                <a:solidFill>
                  <a:schemeClr val="tx1"/>
                </a:solidFill>
              </a:rPr>
              <a:t>– used for grant position numbers and individual has never worked in the position number before.</a:t>
            </a:r>
          </a:p>
          <a:p>
            <a:pPr marL="1028700" indent="-457200" eaLnBrk="1" hangingPunct="1">
              <a:spcBef>
                <a:spcPts val="0"/>
              </a:spcBef>
              <a:spcAft>
                <a:spcPts val="0"/>
              </a:spcAft>
              <a:buFont typeface="+mj-lt"/>
              <a:buAutoNum type="arabicPeriod"/>
              <a:defRPr/>
            </a:pPr>
            <a:r>
              <a:rPr lang="en-US" altLang="en-US" b="1" u="sng" cap="none" dirty="0">
                <a:solidFill>
                  <a:srgbClr val="0070C0"/>
                </a:solidFill>
              </a:rPr>
              <a:t>GRRHAF</a:t>
            </a:r>
            <a:r>
              <a:rPr lang="en-US" altLang="en-US" cap="none" dirty="0">
                <a:solidFill>
                  <a:schemeClr val="tx1"/>
                </a:solidFill>
              </a:rPr>
              <a:t> – used for grant position numbers and individual has previously worked in the position number.</a:t>
            </a:r>
          </a:p>
          <a:p>
            <a:pPr marL="1028700" indent="-457200" eaLnBrk="1" hangingPunct="1">
              <a:spcBef>
                <a:spcPts val="0"/>
              </a:spcBef>
              <a:spcAft>
                <a:spcPts val="0"/>
              </a:spcAft>
              <a:buFont typeface="+mj-lt"/>
              <a:buAutoNum type="arabicPeriod"/>
              <a:defRPr/>
            </a:pPr>
            <a:r>
              <a:rPr lang="en-US" altLang="en-US" b="1" u="sng" cap="none" dirty="0">
                <a:solidFill>
                  <a:srgbClr val="0070C0"/>
                </a:solidFill>
              </a:rPr>
              <a:t>TERMAF</a:t>
            </a:r>
            <a:r>
              <a:rPr lang="en-US" altLang="en-US" cap="none" dirty="0">
                <a:solidFill>
                  <a:schemeClr val="tx1"/>
                </a:solidFill>
              </a:rPr>
              <a:t> – used to terminate a position number.</a:t>
            </a:r>
          </a:p>
          <a:p>
            <a:endParaRPr lang="en-US" dirty="0"/>
          </a:p>
        </p:txBody>
      </p:sp>
    </p:spTree>
    <p:extLst>
      <p:ext uri="{BB962C8B-B14F-4D97-AF65-F5344CB8AC3E}">
        <p14:creationId xmlns:p14="http://schemas.microsoft.com/office/powerpoint/2010/main" val="1896134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FC27B-F29B-4AB6-B50C-026D26C5E565}"/>
              </a:ext>
            </a:extLst>
          </p:cNvPr>
          <p:cNvSpPr>
            <a:spLocks noGrp="1"/>
          </p:cNvSpPr>
          <p:nvPr>
            <p:ph type="title"/>
          </p:nvPr>
        </p:nvSpPr>
        <p:spPr/>
        <p:txBody>
          <a:bodyPr/>
          <a:lstStyle/>
          <a:p>
            <a:r>
              <a:rPr lang="en-US" dirty="0"/>
              <a:t>Adjunct faculty </a:t>
            </a:r>
            <a:r>
              <a:rPr lang="en-US" dirty="0" err="1"/>
              <a:t>epaf</a:t>
            </a:r>
            <a:br>
              <a:rPr lang="en-US" dirty="0"/>
            </a:br>
            <a:r>
              <a:rPr lang="en-US" dirty="0"/>
              <a:t>non-teaching</a:t>
            </a:r>
          </a:p>
        </p:txBody>
      </p:sp>
      <p:sp>
        <p:nvSpPr>
          <p:cNvPr id="3" name="Content Placeholder 2">
            <a:extLst>
              <a:ext uri="{FF2B5EF4-FFF2-40B4-BE49-F238E27FC236}">
                <a16:creationId xmlns:a16="http://schemas.microsoft.com/office/drawing/2014/main" id="{27E50290-33A2-4419-9B28-5231E76FFA64}"/>
              </a:ext>
            </a:extLst>
          </p:cNvPr>
          <p:cNvSpPr>
            <a:spLocks noGrp="1"/>
          </p:cNvSpPr>
          <p:nvPr>
            <p:ph idx="1"/>
          </p:nvPr>
        </p:nvSpPr>
        <p:spPr/>
        <p:txBody>
          <a:bodyPr/>
          <a:lstStyle/>
          <a:p>
            <a:pPr marL="342900" indent="-342900" eaLnBrk="1" hangingPunct="1">
              <a:spcBef>
                <a:spcPts val="0"/>
              </a:spcBef>
              <a:buFont typeface="Wingdings" panose="05000000000000000000" pitchFamily="2" charset="2"/>
              <a:buChar char="v"/>
              <a:defRPr/>
            </a:pPr>
            <a:r>
              <a:rPr lang="en-US" altLang="en-US" cap="none" dirty="0">
                <a:solidFill>
                  <a:schemeClr val="tx1"/>
                </a:solidFill>
              </a:rPr>
              <a:t>Non-Teaching EPAF will have clock hours associated with payment.</a:t>
            </a:r>
          </a:p>
          <a:p>
            <a:pPr marL="457200" indent="-457200" eaLnBrk="1" hangingPunct="1">
              <a:spcBef>
                <a:spcPts val="0"/>
              </a:spcBef>
              <a:buFont typeface="+mj-lt"/>
              <a:buAutoNum type="arabicPeriod"/>
              <a:defRPr/>
            </a:pPr>
            <a:r>
              <a:rPr lang="en-US" altLang="en-US" b="1" u="sng" cap="none" dirty="0">
                <a:solidFill>
                  <a:srgbClr val="0070C0"/>
                </a:solidFill>
              </a:rPr>
              <a:t>AFHINT</a:t>
            </a:r>
            <a:r>
              <a:rPr lang="en-US" altLang="en-US" cap="none" dirty="0">
                <a:solidFill>
                  <a:schemeClr val="tx1"/>
                </a:solidFill>
              </a:rPr>
              <a:t> – used for an individual who has NEVER worked in position number before.</a:t>
            </a:r>
          </a:p>
          <a:p>
            <a:pPr marL="457200" indent="-457200" eaLnBrk="1" hangingPunct="1">
              <a:spcBef>
                <a:spcPts val="0"/>
              </a:spcBef>
              <a:buFont typeface="+mj-lt"/>
              <a:buAutoNum type="arabicPeriod"/>
              <a:defRPr/>
            </a:pPr>
            <a:r>
              <a:rPr lang="en-US" altLang="en-US" b="1" u="sng" cap="none" dirty="0">
                <a:solidFill>
                  <a:srgbClr val="0070C0"/>
                </a:solidFill>
              </a:rPr>
              <a:t>AFRHNT</a:t>
            </a:r>
            <a:r>
              <a:rPr lang="en-US" altLang="en-US" cap="none" dirty="0">
                <a:solidFill>
                  <a:schemeClr val="tx1"/>
                </a:solidFill>
              </a:rPr>
              <a:t> – used for an individual who HAS worked in position number.</a:t>
            </a:r>
          </a:p>
          <a:p>
            <a:pPr marL="457200" indent="-457200" eaLnBrk="1" hangingPunct="1">
              <a:spcBef>
                <a:spcPts val="0"/>
              </a:spcBef>
              <a:buFont typeface="+mj-lt"/>
              <a:buAutoNum type="arabicPeriod"/>
              <a:defRPr/>
            </a:pPr>
            <a:r>
              <a:rPr lang="en-US" altLang="en-US" b="1" u="sng" cap="none" dirty="0">
                <a:solidFill>
                  <a:srgbClr val="0070C0"/>
                </a:solidFill>
              </a:rPr>
              <a:t>AFGHNT</a:t>
            </a:r>
            <a:r>
              <a:rPr lang="en-US" altLang="en-US" cap="none" dirty="0">
                <a:solidFill>
                  <a:schemeClr val="tx1"/>
                </a:solidFill>
              </a:rPr>
              <a:t> – used for a grant position when the individual has never worked in position before.</a:t>
            </a:r>
          </a:p>
          <a:p>
            <a:pPr marL="457200" indent="-457200" eaLnBrk="1" hangingPunct="1">
              <a:spcBef>
                <a:spcPts val="0"/>
              </a:spcBef>
              <a:buFont typeface="+mj-lt"/>
              <a:buAutoNum type="arabicPeriod"/>
              <a:defRPr/>
            </a:pPr>
            <a:r>
              <a:rPr lang="en-US" altLang="en-US" b="1" u="sng" cap="none" dirty="0">
                <a:solidFill>
                  <a:srgbClr val="0070C0"/>
                </a:solidFill>
              </a:rPr>
              <a:t>AFGRNT</a:t>
            </a:r>
            <a:r>
              <a:rPr lang="en-US" altLang="en-US" cap="none" dirty="0">
                <a:solidFill>
                  <a:schemeClr val="tx1"/>
                </a:solidFill>
              </a:rPr>
              <a:t> – used for a grant position when the individual has worked in position before.</a:t>
            </a:r>
          </a:p>
          <a:p>
            <a:pPr marL="457200" indent="-457200" eaLnBrk="1" hangingPunct="1">
              <a:spcBef>
                <a:spcPts val="0"/>
              </a:spcBef>
              <a:buFont typeface="+mj-lt"/>
              <a:buAutoNum type="arabicPeriod"/>
              <a:defRPr/>
            </a:pPr>
            <a:r>
              <a:rPr lang="en-US" altLang="en-US" b="1" u="sng" cap="none" dirty="0">
                <a:solidFill>
                  <a:srgbClr val="0070C0"/>
                </a:solidFill>
              </a:rPr>
              <a:t>TERMAF</a:t>
            </a:r>
            <a:r>
              <a:rPr lang="en-US" altLang="en-US" b="1" u="sng" cap="none" dirty="0">
                <a:solidFill>
                  <a:schemeClr val="tx1"/>
                </a:solidFill>
              </a:rPr>
              <a:t> </a:t>
            </a:r>
            <a:r>
              <a:rPr lang="en-US" altLang="en-US" cap="none" dirty="0">
                <a:solidFill>
                  <a:schemeClr val="tx1"/>
                </a:solidFill>
              </a:rPr>
              <a:t>– used to terminate an adjunct position.</a:t>
            </a:r>
          </a:p>
          <a:p>
            <a:pPr marL="0" indent="0">
              <a:buNone/>
            </a:pPr>
            <a:endParaRPr lang="en-US" dirty="0"/>
          </a:p>
        </p:txBody>
      </p:sp>
    </p:spTree>
    <p:extLst>
      <p:ext uri="{BB962C8B-B14F-4D97-AF65-F5344CB8AC3E}">
        <p14:creationId xmlns:p14="http://schemas.microsoft.com/office/powerpoint/2010/main" val="2345796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82ACF-AFD6-48B7-8ED6-4FC0A3893FF6}"/>
              </a:ext>
            </a:extLst>
          </p:cNvPr>
          <p:cNvSpPr>
            <a:spLocks noGrp="1"/>
          </p:cNvSpPr>
          <p:nvPr>
            <p:ph type="title"/>
          </p:nvPr>
        </p:nvSpPr>
        <p:spPr/>
        <p:txBody>
          <a:bodyPr/>
          <a:lstStyle/>
          <a:p>
            <a:r>
              <a:rPr lang="en-US" dirty="0"/>
              <a:t>Adjunct approvals</a:t>
            </a:r>
          </a:p>
        </p:txBody>
      </p:sp>
      <p:sp>
        <p:nvSpPr>
          <p:cNvPr id="3" name="Content Placeholder 2">
            <a:extLst>
              <a:ext uri="{FF2B5EF4-FFF2-40B4-BE49-F238E27FC236}">
                <a16:creationId xmlns:a16="http://schemas.microsoft.com/office/drawing/2014/main" id="{2E51B72C-4C9C-4812-8463-9B7D1525B7B8}"/>
              </a:ext>
            </a:extLst>
          </p:cNvPr>
          <p:cNvSpPr>
            <a:spLocks noGrp="1"/>
          </p:cNvSpPr>
          <p:nvPr>
            <p:ph idx="1"/>
          </p:nvPr>
        </p:nvSpPr>
        <p:spPr>
          <a:xfrm>
            <a:off x="1451579" y="2015732"/>
            <a:ext cx="9603275" cy="4037749"/>
          </a:xfrm>
        </p:spPr>
        <p:txBody>
          <a:bodyPr>
            <a:normAutofit fontScale="77500" lnSpcReduction="20000"/>
          </a:bodyPr>
          <a:lstStyle/>
          <a:p>
            <a:r>
              <a:rPr lang="en-US" dirty="0"/>
              <a:t>Mandatory Approval Levels</a:t>
            </a:r>
          </a:p>
          <a:p>
            <a:pPr>
              <a:buFont typeface="Wingdings" panose="05000000000000000000" pitchFamily="2" charset="2"/>
              <a:buChar char="Ø"/>
            </a:pPr>
            <a:r>
              <a:rPr lang="en-US" b="1" u="sng" dirty="0">
                <a:solidFill>
                  <a:srgbClr val="0070C0"/>
                </a:solidFill>
              </a:rPr>
              <a:t>HRAPR</a:t>
            </a:r>
            <a:r>
              <a:rPr lang="en-US" dirty="0"/>
              <a:t> – The EPAF is awaiting the employee electronic signature.  Once signed, HR will push the EPAF forward for approvals.</a:t>
            </a:r>
          </a:p>
          <a:p>
            <a:pPr>
              <a:buFont typeface="Wingdings" panose="05000000000000000000" pitchFamily="2" charset="2"/>
              <a:buChar char="Ø"/>
            </a:pPr>
            <a:r>
              <a:rPr lang="en-US" sz="2000" b="1" dirty="0">
                <a:solidFill>
                  <a:srgbClr val="0070C0"/>
                </a:solidFill>
              </a:rPr>
              <a:t>PI &amp; Research Services (if grant position)</a:t>
            </a:r>
          </a:p>
          <a:p>
            <a:pPr>
              <a:buFont typeface="Wingdings" panose="05000000000000000000" pitchFamily="2" charset="2"/>
              <a:buChar char="Ø"/>
            </a:pPr>
            <a:r>
              <a:rPr lang="en-US" b="1" u="sng" dirty="0">
                <a:solidFill>
                  <a:srgbClr val="0070C0"/>
                </a:solidFill>
              </a:rPr>
              <a:t>DEPTHD</a:t>
            </a:r>
            <a:r>
              <a:rPr lang="en-US" dirty="0"/>
              <a:t> – Chair/Director, etc.</a:t>
            </a:r>
          </a:p>
          <a:p>
            <a:pPr>
              <a:buFont typeface="Wingdings" panose="05000000000000000000" pitchFamily="2" charset="2"/>
              <a:buChar char="Ø"/>
            </a:pPr>
            <a:r>
              <a:rPr lang="en-US" b="1" u="sng" dirty="0">
                <a:solidFill>
                  <a:srgbClr val="0070C0"/>
                </a:solidFill>
              </a:rPr>
              <a:t>DEANS</a:t>
            </a:r>
            <a:r>
              <a:rPr lang="en-US" dirty="0"/>
              <a:t> – Applicable College Dean.</a:t>
            </a:r>
          </a:p>
          <a:p>
            <a:pPr>
              <a:buFont typeface="Wingdings" panose="05000000000000000000" pitchFamily="2" charset="2"/>
              <a:buChar char="Ø"/>
            </a:pPr>
            <a:r>
              <a:rPr lang="en-US" b="1" u="sng" dirty="0">
                <a:solidFill>
                  <a:srgbClr val="0070C0"/>
                </a:solidFill>
              </a:rPr>
              <a:t>ACADRE</a:t>
            </a:r>
            <a:r>
              <a:rPr lang="en-US" dirty="0"/>
              <a:t> – Academic Affairs review and approval.</a:t>
            </a:r>
          </a:p>
          <a:p>
            <a:pPr>
              <a:buFont typeface="Wingdings" panose="05000000000000000000" pitchFamily="2" charset="2"/>
              <a:buChar char="Ø"/>
            </a:pPr>
            <a:r>
              <a:rPr lang="en-US" b="1" u="sng" dirty="0">
                <a:solidFill>
                  <a:srgbClr val="0070C0"/>
                </a:solidFill>
              </a:rPr>
              <a:t>VP</a:t>
            </a:r>
            <a:r>
              <a:rPr lang="en-US" dirty="0"/>
              <a:t> – Applicable Vice President.</a:t>
            </a:r>
          </a:p>
          <a:p>
            <a:pPr>
              <a:buFont typeface="Wingdings" panose="05000000000000000000" pitchFamily="2" charset="2"/>
              <a:buChar char="Ø"/>
            </a:pPr>
            <a:r>
              <a:rPr lang="en-US" b="1" u="sng" dirty="0">
                <a:solidFill>
                  <a:srgbClr val="0070C0"/>
                </a:solidFill>
              </a:rPr>
              <a:t>HRAPP</a:t>
            </a:r>
            <a:r>
              <a:rPr lang="en-US" dirty="0"/>
              <a:t> – Human Resource Services applies all EPAFs.</a:t>
            </a:r>
          </a:p>
          <a:p>
            <a:pPr marL="0" indent="0">
              <a:buNone/>
            </a:pPr>
            <a:endParaRPr lang="en-US" dirty="0"/>
          </a:p>
          <a:p>
            <a:pPr>
              <a:buFont typeface="Wingdings" panose="05000000000000000000" pitchFamily="2" charset="2"/>
              <a:buChar char="v"/>
            </a:pPr>
            <a:r>
              <a:rPr lang="en-US" dirty="0"/>
              <a:t>Any approver may designate a Proxy Approver for EPAF’s.</a:t>
            </a:r>
          </a:p>
          <a:p>
            <a:pPr>
              <a:buFont typeface="Wingdings" panose="05000000000000000000" pitchFamily="2" charset="2"/>
              <a:buChar char="v"/>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sz="2000" b="1" dirty="0">
              <a:solidFill>
                <a:srgbClr val="0070C0"/>
              </a:solidFill>
            </a:endParaRPr>
          </a:p>
          <a:p>
            <a:pPr>
              <a:buFont typeface="Wingdings" panose="05000000000000000000" pitchFamily="2" charset="2"/>
              <a:buChar char="Ø"/>
            </a:pPr>
            <a:endParaRPr lang="en-US" dirty="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3121128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EC13-DD7C-45B9-8BC7-CDA974B5B06F}"/>
              </a:ext>
            </a:extLst>
          </p:cNvPr>
          <p:cNvSpPr>
            <a:spLocks noGrp="1"/>
          </p:cNvSpPr>
          <p:nvPr>
            <p:ph type="title"/>
          </p:nvPr>
        </p:nvSpPr>
        <p:spPr/>
        <p:txBody>
          <a:bodyPr/>
          <a:lstStyle/>
          <a:p>
            <a:r>
              <a:rPr lang="en-US" dirty="0"/>
              <a:t>Academic affairs</a:t>
            </a:r>
            <a:br>
              <a:rPr lang="en-US" dirty="0"/>
            </a:br>
            <a:r>
              <a:rPr lang="en-US" dirty="0"/>
              <a:t>requirements </a:t>
            </a:r>
          </a:p>
        </p:txBody>
      </p:sp>
      <p:sp>
        <p:nvSpPr>
          <p:cNvPr id="3" name="Content Placeholder 2">
            <a:extLst>
              <a:ext uri="{FF2B5EF4-FFF2-40B4-BE49-F238E27FC236}">
                <a16:creationId xmlns:a16="http://schemas.microsoft.com/office/drawing/2014/main" id="{27C2F3D6-AC5F-48F2-B6EF-FFC5564D2056}"/>
              </a:ext>
            </a:extLst>
          </p:cNvPr>
          <p:cNvSpPr>
            <a:spLocks noGrp="1"/>
          </p:cNvSpPr>
          <p:nvPr>
            <p:ph idx="1"/>
          </p:nvPr>
        </p:nvSpPr>
        <p:spPr>
          <a:xfrm>
            <a:off x="1451579" y="1786854"/>
            <a:ext cx="9603275" cy="4093829"/>
          </a:xfrm>
        </p:spPr>
        <p:txBody>
          <a:bodyPr>
            <a:normAutofit lnSpcReduction="10000"/>
          </a:bodyPr>
          <a:lstStyle/>
          <a:p>
            <a:pPr>
              <a:defRPr/>
            </a:pPr>
            <a:r>
              <a:rPr lang="en-US" dirty="0"/>
              <a:t>The University Provost Office (Academic Affairs) requires additional steps be completed prior to appointments.  EPAFs will not be approved until All required documentation is received.  This includes:</a:t>
            </a:r>
          </a:p>
          <a:p>
            <a:pPr marL="630238" indent="-285750">
              <a:buFont typeface="Wingdings" panose="05000000000000000000" pitchFamily="2" charset="2"/>
              <a:buChar char="v"/>
              <a:defRPr/>
            </a:pPr>
            <a:r>
              <a:rPr lang="en-US" dirty="0"/>
              <a:t>Academic Preparation Certification (SACSCOC) Form</a:t>
            </a:r>
          </a:p>
          <a:p>
            <a:pPr marL="630238" indent="-285750">
              <a:buFont typeface="Wingdings" panose="05000000000000000000" pitchFamily="2" charset="2"/>
              <a:buChar char="v"/>
              <a:defRPr/>
            </a:pPr>
            <a:r>
              <a:rPr lang="en-US" dirty="0"/>
              <a:t>Curriculum Vita</a:t>
            </a:r>
          </a:p>
          <a:p>
            <a:pPr marL="630238" indent="-285750">
              <a:buFont typeface="Wingdings" panose="05000000000000000000" pitchFamily="2" charset="2"/>
              <a:buChar char="v"/>
              <a:defRPr/>
            </a:pPr>
            <a:r>
              <a:rPr lang="en-US" dirty="0"/>
              <a:t>Three current professional letters of recommendation </a:t>
            </a:r>
          </a:p>
          <a:p>
            <a:pPr marL="630238" indent="-285750">
              <a:buFont typeface="Wingdings" panose="05000000000000000000" pitchFamily="2" charset="2"/>
              <a:buChar char="v"/>
              <a:defRPr/>
            </a:pPr>
            <a:r>
              <a:rPr lang="en-US" dirty="0"/>
              <a:t>Official transcripts for all degrees </a:t>
            </a:r>
          </a:p>
          <a:p>
            <a:pPr marL="630238" indent="-285750">
              <a:buFont typeface="Wingdings" panose="05000000000000000000" pitchFamily="2" charset="2"/>
              <a:buChar char="v"/>
              <a:defRPr/>
            </a:pPr>
            <a:r>
              <a:rPr lang="en-US" u="sng" dirty="0">
                <a:hlinkClick r:id="rId2"/>
              </a:rPr>
              <a:t>Background check</a:t>
            </a:r>
            <a:r>
              <a:rPr lang="en-US" dirty="0"/>
              <a:t> – sent electronically to </a:t>
            </a:r>
            <a:r>
              <a:rPr lang="en-US" u="sng" dirty="0">
                <a:hlinkClick r:id="rId3"/>
              </a:rPr>
              <a:t>Lynn.sewak@mtsu.edu</a:t>
            </a:r>
            <a:endParaRPr lang="en-US" u="sng" dirty="0"/>
          </a:p>
          <a:p>
            <a:pPr>
              <a:defRPr/>
            </a:pPr>
            <a:r>
              <a:rPr lang="en-US" dirty="0"/>
              <a:t>Re-Hiring Adjunct – must submit Academic Preparation Certification (SACSCOC) form.</a:t>
            </a:r>
          </a:p>
          <a:p>
            <a:pPr marL="0" indent="0">
              <a:buNone/>
            </a:pPr>
            <a:endParaRPr lang="en-US" dirty="0"/>
          </a:p>
        </p:txBody>
      </p:sp>
    </p:spTree>
    <p:extLst>
      <p:ext uri="{BB962C8B-B14F-4D97-AF65-F5344CB8AC3E}">
        <p14:creationId xmlns:p14="http://schemas.microsoft.com/office/powerpoint/2010/main" val="2518884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3CE87-115B-4F1D-98D7-B47B69D0D941}"/>
              </a:ext>
            </a:extLst>
          </p:cNvPr>
          <p:cNvSpPr>
            <a:spLocks noGrp="1"/>
          </p:cNvSpPr>
          <p:nvPr>
            <p:ph type="title"/>
          </p:nvPr>
        </p:nvSpPr>
        <p:spPr/>
        <p:txBody>
          <a:bodyPr/>
          <a:lstStyle/>
          <a:p>
            <a:r>
              <a:rPr lang="en-US" dirty="0"/>
              <a:t>Creating </a:t>
            </a:r>
            <a:r>
              <a:rPr lang="en-US" dirty="0" err="1"/>
              <a:t>epafs</a:t>
            </a:r>
            <a:endParaRPr lang="en-US" dirty="0"/>
          </a:p>
        </p:txBody>
      </p:sp>
      <p:sp>
        <p:nvSpPr>
          <p:cNvPr id="3" name="Content Placeholder 2">
            <a:extLst>
              <a:ext uri="{FF2B5EF4-FFF2-40B4-BE49-F238E27FC236}">
                <a16:creationId xmlns:a16="http://schemas.microsoft.com/office/drawing/2014/main" id="{369DFAA1-D2AA-4C75-A4F9-4642A019FDE3}"/>
              </a:ext>
            </a:extLst>
          </p:cNvPr>
          <p:cNvSpPr>
            <a:spLocks noGrp="1"/>
          </p:cNvSpPr>
          <p:nvPr>
            <p:ph idx="1"/>
          </p:nvPr>
        </p:nvSpPr>
        <p:spPr/>
        <p:txBody>
          <a:bodyPr/>
          <a:lstStyle/>
          <a:p>
            <a:r>
              <a:rPr lang="en-US" b="1" u="sng" dirty="0"/>
              <a:t>Before you create an EPAF:</a:t>
            </a:r>
          </a:p>
          <a:p>
            <a:pPr marL="457200" indent="-457200">
              <a:buFont typeface="+mj-lt"/>
              <a:buAutoNum type="arabicPeriod"/>
            </a:pPr>
            <a:r>
              <a:rPr lang="en-US" dirty="0"/>
              <a:t>Employee’s M# / Banner ID</a:t>
            </a:r>
          </a:p>
          <a:p>
            <a:pPr marL="457200" indent="-457200">
              <a:buFont typeface="+mj-lt"/>
              <a:buAutoNum type="arabicPeriod"/>
            </a:pPr>
            <a:r>
              <a:rPr lang="en-US" dirty="0"/>
              <a:t>Position Number</a:t>
            </a:r>
          </a:p>
          <a:p>
            <a:pPr marL="457200" indent="-457200">
              <a:buFont typeface="+mj-lt"/>
              <a:buAutoNum type="arabicPeriod"/>
            </a:pPr>
            <a:r>
              <a:rPr lang="en-US" dirty="0"/>
              <a:t>Date of Action(s)</a:t>
            </a:r>
          </a:p>
          <a:p>
            <a:pPr marL="457200" indent="-457200">
              <a:buFont typeface="+mj-lt"/>
              <a:buAutoNum type="arabicPeriod"/>
            </a:pPr>
            <a:r>
              <a:rPr lang="en-US" dirty="0"/>
              <a:t>Rate of pay</a:t>
            </a:r>
          </a:p>
          <a:p>
            <a:pPr marL="457200" indent="-457200">
              <a:buFont typeface="+mj-lt"/>
              <a:buAutoNum type="arabicPeriod"/>
            </a:pPr>
            <a:r>
              <a:rPr lang="en-US" dirty="0"/>
              <a:t>T-org</a:t>
            </a:r>
          </a:p>
          <a:p>
            <a:pPr marL="0" indent="0">
              <a:buNone/>
            </a:pPr>
            <a:r>
              <a:rPr lang="en-US" sz="2000" b="1" dirty="0">
                <a:solidFill>
                  <a:srgbClr val="0070C0"/>
                </a:solidFill>
                <a:latin typeface="+mn-lt"/>
              </a:rPr>
              <a:t>NOTE:  Be familiar with EPAF types – it makes a difference!</a:t>
            </a:r>
          </a:p>
          <a:p>
            <a:pPr marL="0" indent="0">
              <a:buNone/>
            </a:pPr>
            <a:endParaRPr lang="en-US" dirty="0"/>
          </a:p>
        </p:txBody>
      </p:sp>
    </p:spTree>
    <p:extLst>
      <p:ext uri="{BB962C8B-B14F-4D97-AF65-F5344CB8AC3E}">
        <p14:creationId xmlns:p14="http://schemas.microsoft.com/office/powerpoint/2010/main" val="975626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8BDBF4F8-B6F8-44B6-B30E-327ECFD35673}"/>
              </a:ext>
            </a:extLst>
          </p:cNvPr>
          <p:cNvSpPr>
            <a:spLocks noGrp="1"/>
          </p:cNvSpPr>
          <p:nvPr>
            <p:ph idx="4294967295"/>
          </p:nvPr>
        </p:nvSpPr>
        <p:spPr>
          <a:xfrm>
            <a:off x="1643009" y="1033587"/>
            <a:ext cx="9604375" cy="4660900"/>
          </a:xfrm>
        </p:spPr>
        <p:txBody>
          <a:bodyPr/>
          <a:lstStyle/>
          <a:p>
            <a:r>
              <a:rPr lang="en-US" dirty="0"/>
              <a:t>Log into Pipeline, click on Employee tab, and then click “New EPAF” link</a:t>
            </a:r>
          </a:p>
          <a:p>
            <a:endParaRPr lang="en-US" dirty="0"/>
          </a:p>
        </p:txBody>
      </p:sp>
      <p:pic>
        <p:nvPicPr>
          <p:cNvPr id="10" name="Picture 6" descr="Screen Clipping">
            <a:extLst>
              <a:ext uri="{FF2B5EF4-FFF2-40B4-BE49-F238E27FC236}">
                <a16:creationId xmlns:a16="http://schemas.microsoft.com/office/drawing/2014/main" id="{D25AC5C3-BB6F-4215-82EB-8825014900B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57441" y="1960687"/>
            <a:ext cx="859155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rrow: Right 10">
            <a:extLst>
              <a:ext uri="{FF2B5EF4-FFF2-40B4-BE49-F238E27FC236}">
                <a16:creationId xmlns:a16="http://schemas.microsoft.com/office/drawing/2014/main" id="{97F32FE0-8312-4E1E-99ED-9995947F7C97}"/>
              </a:ext>
            </a:extLst>
          </p:cNvPr>
          <p:cNvSpPr/>
          <p:nvPr/>
        </p:nvSpPr>
        <p:spPr>
          <a:xfrm>
            <a:off x="6348122" y="5127797"/>
            <a:ext cx="667701" cy="2316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0576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209FAF-7766-4ADB-9B25-FAE104477604}"/>
              </a:ext>
            </a:extLst>
          </p:cNvPr>
          <p:cNvSpPr>
            <a:spLocks noGrp="1"/>
          </p:cNvSpPr>
          <p:nvPr>
            <p:ph idx="4294967295"/>
          </p:nvPr>
        </p:nvSpPr>
        <p:spPr>
          <a:xfrm>
            <a:off x="1377207" y="473216"/>
            <a:ext cx="9604375" cy="4660900"/>
          </a:xfrm>
        </p:spPr>
        <p:txBody>
          <a:bodyPr/>
          <a:lstStyle/>
          <a:p>
            <a:r>
              <a:rPr lang="en-US" dirty="0"/>
              <a:t>Enter the Banner ID (M number), hit tab, and verify correct name</a:t>
            </a:r>
          </a:p>
          <a:p>
            <a:r>
              <a:rPr lang="en-US" sz="2000" dirty="0"/>
              <a:t>Query Date – this date should be the date of the event.  It will default to today’s date, but it’s best to change it to the event date.  </a:t>
            </a:r>
            <a:r>
              <a:rPr lang="en-US" sz="2000" b="1" dirty="0">
                <a:solidFill>
                  <a:srgbClr val="0070C0"/>
                </a:solidFill>
              </a:rPr>
              <a:t>YOU CANNOT USE AN EVENT DATE PRIOR TO THE DATE AUTHORIZED BY HR TO BEGIN WORK. If someone started working prior to that date, contact HR.</a:t>
            </a:r>
          </a:p>
          <a:p>
            <a:r>
              <a:rPr lang="en-US" sz="2000" dirty="0"/>
              <a:t>Under “Approval Category” use the drop down and select your EPAF and click “Go”</a:t>
            </a:r>
          </a:p>
          <a:p>
            <a:pPr marL="0" indent="0">
              <a:buNone/>
            </a:pPr>
            <a:endParaRPr lang="en-US" sz="2000" dirty="0">
              <a:solidFill>
                <a:srgbClr val="0070C0"/>
              </a:solidFill>
            </a:endParaRPr>
          </a:p>
          <a:p>
            <a:endParaRPr lang="en-US" dirty="0"/>
          </a:p>
          <a:p>
            <a:endParaRPr lang="en-US" dirty="0"/>
          </a:p>
          <a:p>
            <a:endParaRPr lang="en-US" dirty="0"/>
          </a:p>
        </p:txBody>
      </p:sp>
      <p:pic>
        <p:nvPicPr>
          <p:cNvPr id="7" name="Picture 6">
            <a:extLst>
              <a:ext uri="{FF2B5EF4-FFF2-40B4-BE49-F238E27FC236}">
                <a16:creationId xmlns:a16="http://schemas.microsoft.com/office/drawing/2014/main" id="{F41C2DA7-28C9-4C83-BA7E-4D9A2AEDE345}"/>
              </a:ext>
            </a:extLst>
          </p:cNvPr>
          <p:cNvPicPr>
            <a:picLocks noChangeAspect="1"/>
          </p:cNvPicPr>
          <p:nvPr/>
        </p:nvPicPr>
        <p:blipFill>
          <a:blip r:embed="rId2"/>
          <a:stretch>
            <a:fillRect/>
          </a:stretch>
        </p:blipFill>
        <p:spPr>
          <a:xfrm>
            <a:off x="1390737" y="3344779"/>
            <a:ext cx="9664117" cy="2418457"/>
          </a:xfrm>
          <a:prstGeom prst="rect">
            <a:avLst/>
          </a:prstGeom>
        </p:spPr>
      </p:pic>
      <p:sp>
        <p:nvSpPr>
          <p:cNvPr id="8" name="Arrow: Right 7">
            <a:extLst>
              <a:ext uri="{FF2B5EF4-FFF2-40B4-BE49-F238E27FC236}">
                <a16:creationId xmlns:a16="http://schemas.microsoft.com/office/drawing/2014/main" id="{B157CA75-AD8B-40F2-88C7-F59EC0FA0686}"/>
              </a:ext>
            </a:extLst>
          </p:cNvPr>
          <p:cNvSpPr/>
          <p:nvPr/>
        </p:nvSpPr>
        <p:spPr>
          <a:xfrm>
            <a:off x="1210418" y="4318512"/>
            <a:ext cx="369115" cy="1258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74B14D6-F8C3-4734-B640-B4497FF20773}"/>
              </a:ext>
            </a:extLst>
          </p:cNvPr>
          <p:cNvSpPr txBox="1"/>
          <p:nvPr/>
        </p:nvSpPr>
        <p:spPr>
          <a:xfrm>
            <a:off x="947956" y="4192677"/>
            <a:ext cx="189190" cy="369332"/>
          </a:xfrm>
          <a:prstGeom prst="rect">
            <a:avLst/>
          </a:prstGeom>
          <a:noFill/>
        </p:spPr>
        <p:txBody>
          <a:bodyPr wrap="square" rtlCol="0">
            <a:spAutoFit/>
          </a:bodyPr>
          <a:lstStyle/>
          <a:p>
            <a:r>
              <a:rPr lang="en-US" dirty="0"/>
              <a:t>1</a:t>
            </a:r>
          </a:p>
        </p:txBody>
      </p:sp>
      <p:sp>
        <p:nvSpPr>
          <p:cNvPr id="10" name="Arrow: Left 9">
            <a:extLst>
              <a:ext uri="{FF2B5EF4-FFF2-40B4-BE49-F238E27FC236}">
                <a16:creationId xmlns:a16="http://schemas.microsoft.com/office/drawing/2014/main" id="{2659F194-7642-40ED-8419-2591712D16FE}"/>
              </a:ext>
            </a:extLst>
          </p:cNvPr>
          <p:cNvSpPr/>
          <p:nvPr/>
        </p:nvSpPr>
        <p:spPr>
          <a:xfrm>
            <a:off x="3615655" y="4563611"/>
            <a:ext cx="402672" cy="1342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8B4BA0E-C4C2-4975-AAE6-94E9CFCDEBBE}"/>
              </a:ext>
            </a:extLst>
          </p:cNvPr>
          <p:cNvSpPr txBox="1"/>
          <p:nvPr/>
        </p:nvSpPr>
        <p:spPr>
          <a:xfrm>
            <a:off x="3976382" y="4444347"/>
            <a:ext cx="184558" cy="369332"/>
          </a:xfrm>
          <a:prstGeom prst="rect">
            <a:avLst/>
          </a:prstGeom>
          <a:noFill/>
        </p:spPr>
        <p:txBody>
          <a:bodyPr wrap="square" rtlCol="0">
            <a:spAutoFit/>
          </a:bodyPr>
          <a:lstStyle/>
          <a:p>
            <a:r>
              <a:rPr lang="en-US" dirty="0"/>
              <a:t>2</a:t>
            </a:r>
          </a:p>
        </p:txBody>
      </p:sp>
      <p:sp>
        <p:nvSpPr>
          <p:cNvPr id="12" name="Arrow: Left 11">
            <a:extLst>
              <a:ext uri="{FF2B5EF4-FFF2-40B4-BE49-F238E27FC236}">
                <a16:creationId xmlns:a16="http://schemas.microsoft.com/office/drawing/2014/main" id="{4258284D-1EF4-4BCD-853E-279F17B93CA5}"/>
              </a:ext>
            </a:extLst>
          </p:cNvPr>
          <p:cNvSpPr/>
          <p:nvPr/>
        </p:nvSpPr>
        <p:spPr>
          <a:xfrm>
            <a:off x="5587068" y="4745766"/>
            <a:ext cx="385893" cy="13582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C511E7F-0D3D-4F00-BE74-CEA687F173AC}"/>
              </a:ext>
            </a:extLst>
          </p:cNvPr>
          <p:cNvSpPr txBox="1"/>
          <p:nvPr/>
        </p:nvSpPr>
        <p:spPr>
          <a:xfrm>
            <a:off x="5940759" y="4629013"/>
            <a:ext cx="184558" cy="369332"/>
          </a:xfrm>
          <a:prstGeom prst="rect">
            <a:avLst/>
          </a:prstGeom>
          <a:noFill/>
        </p:spPr>
        <p:txBody>
          <a:bodyPr wrap="square" rtlCol="0">
            <a:spAutoFit/>
          </a:bodyPr>
          <a:lstStyle/>
          <a:p>
            <a:r>
              <a:rPr lang="en-US" dirty="0"/>
              <a:t>3</a:t>
            </a:r>
          </a:p>
        </p:txBody>
      </p:sp>
      <p:sp>
        <p:nvSpPr>
          <p:cNvPr id="14" name="Arrow: Left 13">
            <a:extLst>
              <a:ext uri="{FF2B5EF4-FFF2-40B4-BE49-F238E27FC236}">
                <a16:creationId xmlns:a16="http://schemas.microsoft.com/office/drawing/2014/main" id="{F456C3F4-14FF-4127-A18E-AB792EE38534}"/>
              </a:ext>
            </a:extLst>
          </p:cNvPr>
          <p:cNvSpPr/>
          <p:nvPr/>
        </p:nvSpPr>
        <p:spPr>
          <a:xfrm>
            <a:off x="1921079" y="4881592"/>
            <a:ext cx="394282" cy="13571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E1022B5-D2BA-466D-8068-E3241F70185E}"/>
              </a:ext>
            </a:extLst>
          </p:cNvPr>
          <p:cNvSpPr txBox="1"/>
          <p:nvPr/>
        </p:nvSpPr>
        <p:spPr>
          <a:xfrm>
            <a:off x="2305868" y="4764784"/>
            <a:ext cx="184558" cy="369332"/>
          </a:xfrm>
          <a:prstGeom prst="rect">
            <a:avLst/>
          </a:prstGeom>
          <a:noFill/>
        </p:spPr>
        <p:txBody>
          <a:bodyPr wrap="square" rtlCol="0">
            <a:spAutoFit/>
          </a:bodyPr>
          <a:lstStyle/>
          <a:p>
            <a:r>
              <a:rPr lang="en-US" dirty="0"/>
              <a:t>4</a:t>
            </a:r>
          </a:p>
        </p:txBody>
      </p:sp>
    </p:spTree>
    <p:extLst>
      <p:ext uri="{BB962C8B-B14F-4D97-AF65-F5344CB8AC3E}">
        <p14:creationId xmlns:p14="http://schemas.microsoft.com/office/powerpoint/2010/main" val="2577619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A0285C-E370-4977-9C97-78352DA3CE20}"/>
              </a:ext>
            </a:extLst>
          </p:cNvPr>
          <p:cNvSpPr>
            <a:spLocks noGrp="1"/>
          </p:cNvSpPr>
          <p:nvPr>
            <p:ph idx="4294967295"/>
          </p:nvPr>
        </p:nvSpPr>
        <p:spPr>
          <a:xfrm>
            <a:off x="1429944" y="771307"/>
            <a:ext cx="9604375" cy="4660900"/>
          </a:xfrm>
        </p:spPr>
        <p:txBody>
          <a:bodyPr/>
          <a:lstStyle/>
          <a:p>
            <a:pPr marL="569913" lvl="1" indent="-225425" eaLnBrk="1" fontAlgn="auto" hangingPunct="1">
              <a:spcAft>
                <a:spcPts val="0"/>
              </a:spcAft>
              <a:buFont typeface="Wingdings" panose="05000000000000000000" pitchFamily="2" charset="2"/>
              <a:buChar char="Ø"/>
              <a:defRPr/>
            </a:pPr>
            <a:r>
              <a:rPr lang="en-US" dirty="0"/>
              <a:t>You will now see the section related to job information for the individual.  If you are using a HIRE EPAF, you will enter data in the “New Job” section. You will enter the position number and suffix “00” for a new position and click “go”</a:t>
            </a:r>
          </a:p>
          <a:p>
            <a:pPr marL="569913" lvl="1" indent="-225425" eaLnBrk="1" fontAlgn="auto" hangingPunct="1">
              <a:spcAft>
                <a:spcPts val="0"/>
              </a:spcAft>
              <a:buFont typeface="Wingdings" panose="05000000000000000000" pitchFamily="2" charset="2"/>
              <a:buChar char="Ø"/>
              <a:defRPr/>
            </a:pPr>
            <a:endParaRPr lang="en-US" dirty="0"/>
          </a:p>
          <a:p>
            <a:pPr marL="569913" lvl="1" indent="-225425" eaLnBrk="1" fontAlgn="auto" hangingPunct="1">
              <a:spcAft>
                <a:spcPts val="0"/>
              </a:spcAft>
              <a:buFont typeface="Wingdings" panose="05000000000000000000" pitchFamily="2" charset="2"/>
              <a:buChar char="Ø"/>
              <a:defRPr/>
            </a:pPr>
            <a:endParaRPr lang="en-US" dirty="0"/>
          </a:p>
          <a:p>
            <a:pPr marL="569913" lvl="1" indent="-225425" eaLnBrk="1" fontAlgn="auto" hangingPunct="1">
              <a:spcAft>
                <a:spcPts val="0"/>
              </a:spcAft>
              <a:buFont typeface="Wingdings" panose="05000000000000000000" pitchFamily="2" charset="2"/>
              <a:buChar char="Ø"/>
              <a:defRPr/>
            </a:pPr>
            <a:endParaRPr lang="en-US" dirty="0"/>
          </a:p>
          <a:p>
            <a:pPr marL="569913" lvl="1" indent="-225425" eaLnBrk="1" fontAlgn="auto" hangingPunct="1">
              <a:spcAft>
                <a:spcPts val="0"/>
              </a:spcAft>
              <a:buFont typeface="Wingdings" panose="05000000000000000000" pitchFamily="2" charset="2"/>
              <a:buChar char="Ø"/>
              <a:defRPr/>
            </a:pPr>
            <a:endParaRPr lang="en-US" dirty="0"/>
          </a:p>
          <a:p>
            <a:pPr marL="569913" lvl="1" indent="-225425" eaLnBrk="1" fontAlgn="auto" hangingPunct="1">
              <a:spcAft>
                <a:spcPts val="0"/>
              </a:spcAft>
              <a:buFont typeface="Wingdings" panose="05000000000000000000" pitchFamily="2" charset="2"/>
              <a:buChar char="Ø"/>
              <a:defRPr/>
            </a:pPr>
            <a:r>
              <a:rPr lang="en-US" dirty="0"/>
              <a:t>If the individual has worked in position before, you will see the positions displayed.  If you are using an existing position, you must select a rehire EPAF.</a:t>
            </a:r>
          </a:p>
          <a:p>
            <a:pPr marL="569913" lvl="1" indent="-225425" eaLnBrk="1" fontAlgn="auto" hangingPunct="1">
              <a:spcAft>
                <a:spcPts val="0"/>
              </a:spcAft>
              <a:buFont typeface="Wingdings" panose="05000000000000000000" pitchFamily="2" charset="2"/>
              <a:buChar char="Ø"/>
              <a:defRPr/>
            </a:pPr>
            <a:endParaRPr lang="en-US" dirty="0"/>
          </a:p>
          <a:p>
            <a:pPr marL="569913" lvl="1" indent="-225425" eaLnBrk="1" fontAlgn="auto" hangingPunct="1">
              <a:spcAft>
                <a:spcPts val="0"/>
              </a:spcAft>
              <a:buFont typeface="Wingdings" panose="05000000000000000000" pitchFamily="2" charset="2"/>
              <a:buChar char="Ø"/>
              <a:defRPr/>
            </a:pPr>
            <a:endParaRPr lang="en-US" dirty="0"/>
          </a:p>
        </p:txBody>
      </p:sp>
      <p:pic>
        <p:nvPicPr>
          <p:cNvPr id="4" name="Picture 2">
            <a:extLst>
              <a:ext uri="{FF2B5EF4-FFF2-40B4-BE49-F238E27FC236}">
                <a16:creationId xmlns:a16="http://schemas.microsoft.com/office/drawing/2014/main" id="{13F985D2-EC3A-4C92-9CC1-B6329EF2DD0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010270"/>
            <a:ext cx="7054442"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F0751B79-4FAD-41BA-9CDA-9432894134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4999" y="4165537"/>
            <a:ext cx="7054441"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2837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64A380-61DA-4C4D-9F43-B3D442BB9A27}"/>
              </a:ext>
            </a:extLst>
          </p:cNvPr>
          <p:cNvSpPr>
            <a:spLocks noGrp="1"/>
          </p:cNvSpPr>
          <p:nvPr>
            <p:ph idx="4294967295"/>
          </p:nvPr>
        </p:nvSpPr>
        <p:spPr>
          <a:xfrm>
            <a:off x="1169885" y="897512"/>
            <a:ext cx="9604375" cy="4924425"/>
          </a:xfrm>
        </p:spPr>
        <p:txBody>
          <a:bodyPr>
            <a:normAutofit fontScale="92500" lnSpcReduction="10000"/>
          </a:bodyPr>
          <a:lstStyle/>
          <a:p>
            <a:r>
              <a:rPr lang="en-US" sz="2000" dirty="0"/>
              <a:t>If  you are using a Re-Hire EPAF, you would select the position you are re-hiring the individual into by clicking the radio button on the right.</a:t>
            </a:r>
          </a:p>
          <a:p>
            <a:r>
              <a:rPr lang="en-US" sz="2000" dirty="0"/>
              <a:t>If you are using a hire EPAF and see the position already listed, you must go back and select a rehire EPAF.</a:t>
            </a:r>
          </a:p>
          <a:p>
            <a:endParaRPr lang="en-US" dirty="0"/>
          </a:p>
          <a:p>
            <a:endParaRPr lang="en-US" sz="2000" dirty="0"/>
          </a:p>
          <a:p>
            <a:endParaRPr lang="en-US" dirty="0"/>
          </a:p>
          <a:p>
            <a:endParaRPr lang="en-US" sz="2000" dirty="0"/>
          </a:p>
          <a:p>
            <a:r>
              <a:rPr lang="en-US" sz="2000" dirty="0"/>
              <a:t>You would then click “go”</a:t>
            </a:r>
            <a:endParaRPr lang="en-US" dirty="0"/>
          </a:p>
          <a:p>
            <a:r>
              <a:rPr lang="en-US" sz="2000" b="1" u="sng" dirty="0">
                <a:solidFill>
                  <a:srgbClr val="0070C0"/>
                </a:solidFill>
              </a:rPr>
              <a:t>PLEASE NOTE: YOU WILL BE ABLE TO SEE THE PREVIOUS T-ORG AND PAY RATE USED FOR THIS POSTION AND CAN CHANGE IT IN THE NEXT SCREEN IF NEEDED. </a:t>
            </a:r>
          </a:p>
          <a:p>
            <a:endParaRPr lang="en-US" sz="2000" dirty="0"/>
          </a:p>
          <a:p>
            <a:pPr marL="0" indent="0">
              <a:buNone/>
            </a:pPr>
            <a:endParaRPr lang="en-US" dirty="0"/>
          </a:p>
        </p:txBody>
      </p:sp>
      <p:pic>
        <p:nvPicPr>
          <p:cNvPr id="4" name="Picture 1">
            <a:extLst>
              <a:ext uri="{FF2B5EF4-FFF2-40B4-BE49-F238E27FC236}">
                <a16:creationId xmlns:a16="http://schemas.microsoft.com/office/drawing/2014/main" id="{1CC33CBD-1CC0-4EEC-98F5-C1931478D03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94607" y="2546132"/>
            <a:ext cx="7423558"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0971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51B3E-A1FC-47B5-BE3F-A5E18643527C}"/>
              </a:ext>
            </a:extLst>
          </p:cNvPr>
          <p:cNvSpPr>
            <a:spLocks noGrp="1"/>
          </p:cNvSpPr>
          <p:nvPr>
            <p:ph type="title"/>
          </p:nvPr>
        </p:nvSpPr>
        <p:spPr/>
        <p:txBody>
          <a:bodyPr/>
          <a:lstStyle/>
          <a:p>
            <a:r>
              <a:rPr lang="en-US" dirty="0"/>
              <a:t>EPAF overview</a:t>
            </a:r>
          </a:p>
        </p:txBody>
      </p:sp>
      <p:sp>
        <p:nvSpPr>
          <p:cNvPr id="3" name="Content Placeholder 2">
            <a:extLst>
              <a:ext uri="{FF2B5EF4-FFF2-40B4-BE49-F238E27FC236}">
                <a16:creationId xmlns:a16="http://schemas.microsoft.com/office/drawing/2014/main" id="{A4BE1C19-4EF5-41B2-9B73-1BD820C8FAE4}"/>
              </a:ext>
            </a:extLst>
          </p:cNvPr>
          <p:cNvSpPr>
            <a:spLocks noGrp="1"/>
          </p:cNvSpPr>
          <p:nvPr>
            <p:ph idx="1"/>
          </p:nvPr>
        </p:nvSpPr>
        <p:spPr>
          <a:xfrm>
            <a:off x="1451579" y="2015732"/>
            <a:ext cx="9603275" cy="3890118"/>
          </a:xfrm>
        </p:spPr>
        <p:txBody>
          <a:bodyPr>
            <a:normAutofit/>
          </a:bodyPr>
          <a:lstStyle/>
          <a:p>
            <a:r>
              <a:rPr lang="en-US" altLang="en-US" i="1" dirty="0"/>
              <a:t>The Electronic Personnel Action F</a:t>
            </a:r>
            <a:r>
              <a:rPr lang="en-US" altLang="en-US" dirty="0"/>
              <a:t>orm allows paperless processing of personnel actions for </a:t>
            </a:r>
            <a:r>
              <a:rPr lang="en-US" altLang="en-US" b="1" i="1" u="sng" dirty="0"/>
              <a:t>Students, Temp Hourly, Graduate Assistants, and Adjunct Faculty employees.  </a:t>
            </a:r>
          </a:p>
          <a:p>
            <a:r>
              <a:rPr lang="en-US" altLang="en-US" dirty="0"/>
              <a:t>This process enables MTSU to expedite personnel actions through an electronic approval process and provides an audit trail of approval/disapproval history for all processes applicable to part time non-benefitted employees. </a:t>
            </a:r>
          </a:p>
          <a:p>
            <a:r>
              <a:rPr lang="en-US" altLang="en-US" dirty="0"/>
              <a:t>The EPAF is originated in the department by the individual who is authorized to generate payroll transactions.  Once the EPAF is created, it is </a:t>
            </a:r>
            <a:r>
              <a:rPr lang="en-US" altLang="en-US" b="1" i="1" u="sng" dirty="0"/>
              <a:t>saved and submitted </a:t>
            </a:r>
            <a:r>
              <a:rPr lang="en-US" altLang="en-US" dirty="0"/>
              <a:t>through an electronic approval routing queue.  Each EPAF has mandatory approval levels developed by the Human Resource Services office.  </a:t>
            </a:r>
          </a:p>
          <a:p>
            <a:endParaRPr lang="en-US" altLang="en-US" dirty="0"/>
          </a:p>
          <a:p>
            <a:endParaRPr lang="en-US" dirty="0"/>
          </a:p>
        </p:txBody>
      </p:sp>
    </p:spTree>
    <p:extLst>
      <p:ext uri="{BB962C8B-B14F-4D97-AF65-F5344CB8AC3E}">
        <p14:creationId xmlns:p14="http://schemas.microsoft.com/office/powerpoint/2010/main" val="3528859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31EB6D-8340-487C-8CD3-F43785E2E8D8}"/>
              </a:ext>
            </a:extLst>
          </p:cNvPr>
          <p:cNvSpPr>
            <a:spLocks noGrp="1"/>
          </p:cNvSpPr>
          <p:nvPr>
            <p:ph idx="4294967295"/>
          </p:nvPr>
        </p:nvSpPr>
        <p:spPr>
          <a:xfrm>
            <a:off x="1648058" y="670639"/>
            <a:ext cx="9604375" cy="4660900"/>
          </a:xfrm>
        </p:spPr>
        <p:txBody>
          <a:bodyPr/>
          <a:lstStyle/>
          <a:p>
            <a:r>
              <a:rPr lang="en-US" sz="2000" b="1" i="1" dirty="0"/>
              <a:t>The T-Org must be entered or you will not be able to submit. PLEASE NOTE: </a:t>
            </a:r>
            <a:r>
              <a:rPr lang="en-US" sz="2000" b="1" i="1" u="sng" dirty="0">
                <a:solidFill>
                  <a:srgbClr val="0070C0"/>
                </a:solidFill>
              </a:rPr>
              <a:t>IF “T” IS NOT ENTERED A TIME SHEET WILL NOT BE GENERATED</a:t>
            </a:r>
          </a:p>
          <a:p>
            <a:r>
              <a:rPr lang="en-US" sz="2000" b="1" i="1" dirty="0"/>
              <a:t>The search icon is not active for T-org’s</a:t>
            </a:r>
          </a:p>
          <a:p>
            <a:r>
              <a:rPr lang="en-US" dirty="0"/>
              <a:t>You can change the Job Effective Date and Pay Rate if you choose.</a:t>
            </a:r>
          </a:p>
          <a:p>
            <a:endParaRPr lang="en-US" dirty="0"/>
          </a:p>
          <a:p>
            <a:endParaRPr lang="en-US" sz="2000" b="1" i="1" u="sng" dirty="0">
              <a:solidFill>
                <a:srgbClr val="0070C0"/>
              </a:solidFill>
            </a:endParaRPr>
          </a:p>
          <a:p>
            <a:endParaRPr lang="en-US" dirty="0"/>
          </a:p>
        </p:txBody>
      </p:sp>
      <p:pic>
        <p:nvPicPr>
          <p:cNvPr id="4" name="Picture 8">
            <a:extLst>
              <a:ext uri="{FF2B5EF4-FFF2-40B4-BE49-F238E27FC236}">
                <a16:creationId xmlns:a16="http://schemas.microsoft.com/office/drawing/2014/main" id="{916EC1D6-FED1-4CEF-9A4C-1C7D55C3CA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716082"/>
            <a:ext cx="6858000"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4891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C5A40E-87FD-4B8F-A508-9045399C045B}"/>
              </a:ext>
            </a:extLst>
          </p:cNvPr>
          <p:cNvSpPr>
            <a:spLocks noGrp="1"/>
          </p:cNvSpPr>
          <p:nvPr>
            <p:ph idx="4294967295"/>
          </p:nvPr>
        </p:nvSpPr>
        <p:spPr>
          <a:xfrm>
            <a:off x="1522223" y="838419"/>
            <a:ext cx="9604375" cy="4660900"/>
          </a:xfrm>
        </p:spPr>
        <p:txBody>
          <a:bodyPr/>
          <a:lstStyle/>
          <a:p>
            <a:r>
              <a:rPr lang="en-US" sz="2000" dirty="0"/>
              <a:t>The Routing Queue’s must be entered or you will not be able to submit your EPAF.</a:t>
            </a:r>
          </a:p>
          <a:p>
            <a:r>
              <a:rPr lang="en-US" sz="2000" dirty="0"/>
              <a:t>Use the search icon (magnifying glass) to find the correct user name for your approver.</a:t>
            </a:r>
          </a:p>
          <a:p>
            <a:r>
              <a:rPr lang="en-US" dirty="0"/>
              <a:t>Additional box will pop up for you to select your approver.</a:t>
            </a:r>
            <a:endParaRPr lang="en-US" sz="2000" dirty="0"/>
          </a:p>
          <a:p>
            <a:endParaRPr lang="en-US" sz="2000" dirty="0"/>
          </a:p>
          <a:p>
            <a:endParaRPr lang="en-US" sz="2000" dirty="0"/>
          </a:p>
          <a:p>
            <a:endParaRPr lang="en-US" dirty="0"/>
          </a:p>
        </p:txBody>
      </p:sp>
      <p:pic>
        <p:nvPicPr>
          <p:cNvPr id="4" name="Picture 1">
            <a:extLst>
              <a:ext uri="{FF2B5EF4-FFF2-40B4-BE49-F238E27FC236}">
                <a16:creationId xmlns:a16="http://schemas.microsoft.com/office/drawing/2014/main" id="{5250B9CA-CA45-488C-AC07-6AF88647B17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505522"/>
            <a:ext cx="7467600"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5572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6F08F3-2131-4805-AA7B-CFF667964E5F}"/>
              </a:ext>
            </a:extLst>
          </p:cNvPr>
          <p:cNvSpPr>
            <a:spLocks noGrp="1"/>
          </p:cNvSpPr>
          <p:nvPr>
            <p:ph idx="4294967295"/>
          </p:nvPr>
        </p:nvSpPr>
        <p:spPr>
          <a:xfrm>
            <a:off x="1597723" y="804863"/>
            <a:ext cx="9604375" cy="4660900"/>
          </a:xfrm>
        </p:spPr>
        <p:txBody>
          <a:bodyPr/>
          <a:lstStyle/>
          <a:p>
            <a:r>
              <a:rPr lang="en-US" sz="2000" dirty="0"/>
              <a:t>Once you have entered your approvers, you will click on the “save” button at the bottom.</a:t>
            </a:r>
          </a:p>
          <a:p>
            <a:endParaRPr lang="en-US" dirty="0"/>
          </a:p>
          <a:p>
            <a:pPr marL="0" indent="0">
              <a:buNone/>
            </a:pPr>
            <a:endParaRPr lang="en-US" dirty="0"/>
          </a:p>
          <a:p>
            <a:r>
              <a:rPr lang="en-US" sz="2000" dirty="0"/>
              <a:t>At the top of the page, you will see a green check if your EPAF was saved successfully.  If so, then click “Submit” to submit the EPAF for approval.</a:t>
            </a:r>
          </a:p>
          <a:p>
            <a:endParaRPr lang="en-US" dirty="0"/>
          </a:p>
        </p:txBody>
      </p:sp>
      <p:pic>
        <p:nvPicPr>
          <p:cNvPr id="4" name="Picture 1">
            <a:extLst>
              <a:ext uri="{FF2B5EF4-FFF2-40B4-BE49-F238E27FC236}">
                <a16:creationId xmlns:a16="http://schemas.microsoft.com/office/drawing/2014/main" id="{D3A38194-C15B-4C46-BB2E-A5D1308D34C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02063" y="1658545"/>
            <a:ext cx="251460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rrow: Right 4">
            <a:extLst>
              <a:ext uri="{FF2B5EF4-FFF2-40B4-BE49-F238E27FC236}">
                <a16:creationId xmlns:a16="http://schemas.microsoft.com/office/drawing/2014/main" id="{BB85A714-B5E6-4863-8E50-3EBAE3F47497}"/>
              </a:ext>
            </a:extLst>
          </p:cNvPr>
          <p:cNvSpPr/>
          <p:nvPr/>
        </p:nvSpPr>
        <p:spPr>
          <a:xfrm>
            <a:off x="2634143" y="1937857"/>
            <a:ext cx="939567" cy="2768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a:extLst>
              <a:ext uri="{FF2B5EF4-FFF2-40B4-BE49-F238E27FC236}">
                <a16:creationId xmlns:a16="http://schemas.microsoft.com/office/drawing/2014/main" id="{20B2ECDE-5203-40BA-B5B4-28C4E6492C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22228" y="3624316"/>
            <a:ext cx="6270625"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rrow: Right 6">
            <a:extLst>
              <a:ext uri="{FF2B5EF4-FFF2-40B4-BE49-F238E27FC236}">
                <a16:creationId xmlns:a16="http://schemas.microsoft.com/office/drawing/2014/main" id="{6E5C669C-5A57-44A2-9161-0F3FA8AE1FC2}"/>
              </a:ext>
            </a:extLst>
          </p:cNvPr>
          <p:cNvSpPr/>
          <p:nvPr/>
        </p:nvSpPr>
        <p:spPr>
          <a:xfrm>
            <a:off x="1814819" y="3918305"/>
            <a:ext cx="939567" cy="2768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0E980539-16EE-4A87-ACE0-AF217CCBFBC6}"/>
              </a:ext>
            </a:extLst>
          </p:cNvPr>
          <p:cNvSpPr/>
          <p:nvPr/>
        </p:nvSpPr>
        <p:spPr>
          <a:xfrm>
            <a:off x="2309769" y="5333039"/>
            <a:ext cx="939567" cy="2768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3471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2D0682-3303-4B7B-8E5A-9D0A09D5A496}"/>
              </a:ext>
            </a:extLst>
          </p:cNvPr>
          <p:cNvSpPr>
            <a:spLocks noGrp="1"/>
          </p:cNvSpPr>
          <p:nvPr>
            <p:ph idx="4294967295"/>
          </p:nvPr>
        </p:nvSpPr>
        <p:spPr>
          <a:xfrm>
            <a:off x="1480277" y="804863"/>
            <a:ext cx="9604375" cy="4660900"/>
          </a:xfrm>
        </p:spPr>
        <p:txBody>
          <a:bodyPr/>
          <a:lstStyle/>
          <a:p>
            <a:r>
              <a:rPr lang="en-US" sz="2000" dirty="0"/>
              <a:t>You will see at the top if your EPAF was successfully submitted.</a:t>
            </a:r>
          </a:p>
          <a:p>
            <a:endParaRPr lang="en-US" dirty="0"/>
          </a:p>
          <a:p>
            <a:endParaRPr lang="en-US" sz="2000" dirty="0"/>
          </a:p>
          <a:p>
            <a:r>
              <a:rPr lang="en-US" sz="2000" dirty="0"/>
              <a:t>You will also see just below that, the “Errors and Warning Message” displays.  Warning messages will not stop and EPAF from going through.  Errors will stop the EPAF from going through</a:t>
            </a:r>
          </a:p>
          <a:p>
            <a:endParaRPr lang="en-US" dirty="0"/>
          </a:p>
          <a:p>
            <a:endParaRPr lang="en-US" sz="2000" dirty="0"/>
          </a:p>
          <a:p>
            <a:r>
              <a:rPr lang="en-US" sz="2000" dirty="0"/>
              <a:t>The warning message above will always be displayed.  Disregard!</a:t>
            </a:r>
          </a:p>
          <a:p>
            <a:endParaRPr lang="en-US" sz="2000" dirty="0"/>
          </a:p>
          <a:p>
            <a:endParaRPr lang="en-US" sz="2000" dirty="0"/>
          </a:p>
          <a:p>
            <a:endParaRPr lang="en-US" dirty="0"/>
          </a:p>
        </p:txBody>
      </p:sp>
      <p:pic>
        <p:nvPicPr>
          <p:cNvPr id="4" name="Picture 3">
            <a:extLst>
              <a:ext uri="{FF2B5EF4-FFF2-40B4-BE49-F238E27FC236}">
                <a16:creationId xmlns:a16="http://schemas.microsoft.com/office/drawing/2014/main" id="{39304FD9-8370-45B5-833E-B9A003B59CC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05459" y="1391654"/>
            <a:ext cx="443865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rrow: Right 4">
            <a:extLst>
              <a:ext uri="{FF2B5EF4-FFF2-40B4-BE49-F238E27FC236}">
                <a16:creationId xmlns:a16="http://schemas.microsoft.com/office/drawing/2014/main" id="{5948568B-D029-415E-AF37-466439AF2A7B}"/>
              </a:ext>
            </a:extLst>
          </p:cNvPr>
          <p:cNvSpPr/>
          <p:nvPr/>
        </p:nvSpPr>
        <p:spPr>
          <a:xfrm>
            <a:off x="2059703" y="1667572"/>
            <a:ext cx="939567" cy="2768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a:extLst>
              <a:ext uri="{FF2B5EF4-FFF2-40B4-BE49-F238E27FC236}">
                <a16:creationId xmlns:a16="http://schemas.microsoft.com/office/drawing/2014/main" id="{4F61B679-A850-4651-BCD7-E6E92810771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98583" y="3672979"/>
            <a:ext cx="6858000"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0933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626E00-DFD5-4C2F-A491-12D263482582}"/>
              </a:ext>
            </a:extLst>
          </p:cNvPr>
          <p:cNvSpPr>
            <a:spLocks noGrp="1"/>
          </p:cNvSpPr>
          <p:nvPr>
            <p:ph idx="4294967295"/>
          </p:nvPr>
        </p:nvSpPr>
        <p:spPr>
          <a:xfrm>
            <a:off x="1446721" y="804863"/>
            <a:ext cx="9604375" cy="4660900"/>
          </a:xfrm>
        </p:spPr>
        <p:txBody>
          <a:bodyPr/>
          <a:lstStyle/>
          <a:p>
            <a:r>
              <a:rPr lang="en-US" sz="2000" dirty="0"/>
              <a:t>To review the status of an EPAF, the originator can log into Pipeline and under the “EPAF Originator Summary” link they can review EPAF actions:  </a:t>
            </a:r>
          </a:p>
          <a:p>
            <a:endParaRPr lang="en-US" dirty="0"/>
          </a:p>
          <a:p>
            <a:endParaRPr lang="en-US" sz="2000" dirty="0"/>
          </a:p>
          <a:p>
            <a:endParaRPr lang="en-US" dirty="0"/>
          </a:p>
          <a:p>
            <a:endParaRPr lang="en-US" sz="2000" dirty="0"/>
          </a:p>
          <a:p>
            <a:r>
              <a:rPr lang="en-US" sz="2000" dirty="0"/>
              <a:t>Under “Transaction Status” you can select for review. Current tab will show EPAFs waiting, History will show EPAFs that have been submitted:</a:t>
            </a:r>
          </a:p>
          <a:p>
            <a:endParaRPr lang="en-US" sz="2000" dirty="0"/>
          </a:p>
          <a:p>
            <a:endParaRPr lang="en-US" sz="2000" dirty="0"/>
          </a:p>
          <a:p>
            <a:endParaRPr lang="en-US" dirty="0"/>
          </a:p>
        </p:txBody>
      </p:sp>
      <p:pic>
        <p:nvPicPr>
          <p:cNvPr id="4" name="Picture 1" descr="Screen Clipping">
            <a:extLst>
              <a:ext uri="{FF2B5EF4-FFF2-40B4-BE49-F238E27FC236}">
                <a16:creationId xmlns:a16="http://schemas.microsoft.com/office/drawing/2014/main" id="{B3490BD5-4B84-4596-B0C6-1B483FDDF5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81927" y="1668583"/>
            <a:ext cx="4632325"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rrow: Right 4">
            <a:extLst>
              <a:ext uri="{FF2B5EF4-FFF2-40B4-BE49-F238E27FC236}">
                <a16:creationId xmlns:a16="http://schemas.microsoft.com/office/drawing/2014/main" id="{975241C4-842C-4A0B-81A1-C6A2B1599DF7}"/>
              </a:ext>
            </a:extLst>
          </p:cNvPr>
          <p:cNvSpPr/>
          <p:nvPr/>
        </p:nvSpPr>
        <p:spPr>
          <a:xfrm>
            <a:off x="2843868" y="2263589"/>
            <a:ext cx="939567" cy="2768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Screen Clipping">
            <a:extLst>
              <a:ext uri="{FF2B5EF4-FFF2-40B4-BE49-F238E27FC236}">
                <a16:creationId xmlns:a16="http://schemas.microsoft.com/office/drawing/2014/main" id="{81C85D66-392D-4559-A62B-198686B7FB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35889" y="4557581"/>
            <a:ext cx="47244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rrow: Right 6">
            <a:extLst>
              <a:ext uri="{FF2B5EF4-FFF2-40B4-BE49-F238E27FC236}">
                <a16:creationId xmlns:a16="http://schemas.microsoft.com/office/drawing/2014/main" id="{4B73AA66-A3A3-46B4-A681-14D48E92698B}"/>
              </a:ext>
            </a:extLst>
          </p:cNvPr>
          <p:cNvSpPr/>
          <p:nvPr/>
        </p:nvSpPr>
        <p:spPr>
          <a:xfrm>
            <a:off x="2542360" y="5363496"/>
            <a:ext cx="939567" cy="2768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8495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0185F5-D895-4A65-90C7-5E2D141219B2}"/>
              </a:ext>
            </a:extLst>
          </p:cNvPr>
          <p:cNvSpPr>
            <a:spLocks noGrp="1"/>
          </p:cNvSpPr>
          <p:nvPr>
            <p:ph idx="4294967295"/>
          </p:nvPr>
        </p:nvSpPr>
        <p:spPr>
          <a:xfrm>
            <a:off x="1329275" y="804863"/>
            <a:ext cx="9604375" cy="4660900"/>
          </a:xfrm>
        </p:spPr>
        <p:txBody>
          <a:bodyPr/>
          <a:lstStyle/>
          <a:p>
            <a:r>
              <a:rPr lang="en-US" dirty="0"/>
              <a:t>Tracking EPAFs is the responsibility of the originator.</a:t>
            </a:r>
          </a:p>
          <a:p>
            <a:r>
              <a:rPr lang="en-US" sz="2000" dirty="0"/>
              <a:t>To review an EPAF, you select the individual and you will be able to review the entire EPAF.</a:t>
            </a:r>
          </a:p>
          <a:p>
            <a:endParaRPr lang="en-US" dirty="0"/>
          </a:p>
        </p:txBody>
      </p:sp>
      <p:pic>
        <p:nvPicPr>
          <p:cNvPr id="4" name="Picture 2">
            <a:extLst>
              <a:ext uri="{FF2B5EF4-FFF2-40B4-BE49-F238E27FC236}">
                <a16:creationId xmlns:a16="http://schemas.microsoft.com/office/drawing/2014/main" id="{042C5D2C-97AB-4E02-9B16-105A931CC0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9158" y="2398712"/>
            <a:ext cx="693420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87203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15248-D911-4469-9E25-D8005E6D726A}"/>
              </a:ext>
            </a:extLst>
          </p:cNvPr>
          <p:cNvSpPr>
            <a:spLocks noGrp="1"/>
          </p:cNvSpPr>
          <p:nvPr>
            <p:ph type="title"/>
          </p:nvPr>
        </p:nvSpPr>
        <p:spPr/>
        <p:txBody>
          <a:bodyPr/>
          <a:lstStyle/>
          <a:p>
            <a:r>
              <a:rPr lang="en-US" dirty="0"/>
              <a:t>Graduate assistant </a:t>
            </a:r>
            <a:r>
              <a:rPr lang="en-US" dirty="0" err="1"/>
              <a:t>epaf</a:t>
            </a:r>
            <a:endParaRPr lang="en-US" dirty="0"/>
          </a:p>
        </p:txBody>
      </p:sp>
      <p:sp>
        <p:nvSpPr>
          <p:cNvPr id="3" name="Content Placeholder 2">
            <a:extLst>
              <a:ext uri="{FF2B5EF4-FFF2-40B4-BE49-F238E27FC236}">
                <a16:creationId xmlns:a16="http://schemas.microsoft.com/office/drawing/2014/main" id="{BE3506F8-E51B-4C02-947D-F0D6C7EFAE36}"/>
              </a:ext>
            </a:extLst>
          </p:cNvPr>
          <p:cNvSpPr>
            <a:spLocks noGrp="1"/>
          </p:cNvSpPr>
          <p:nvPr>
            <p:ph idx="1"/>
          </p:nvPr>
        </p:nvSpPr>
        <p:spPr/>
        <p:txBody>
          <a:bodyPr/>
          <a:lstStyle/>
          <a:p>
            <a:r>
              <a:rPr lang="en-US" sz="2000" i="1" dirty="0"/>
              <a:t>How are GA EPAFs Different?</a:t>
            </a:r>
          </a:p>
          <a:p>
            <a:r>
              <a:rPr lang="en-US" sz="2000" dirty="0"/>
              <a:t>The job begin and the assign salary will populate as will the annual salary and hours per pay based on the EPAF type you select!</a:t>
            </a:r>
          </a:p>
          <a:p>
            <a:endParaRPr lang="en-US" sz="2000" i="1" dirty="0"/>
          </a:p>
          <a:p>
            <a:endParaRPr lang="en-US" dirty="0"/>
          </a:p>
        </p:txBody>
      </p:sp>
      <p:pic>
        <p:nvPicPr>
          <p:cNvPr id="4" name="Picture 1">
            <a:extLst>
              <a:ext uri="{FF2B5EF4-FFF2-40B4-BE49-F238E27FC236}">
                <a16:creationId xmlns:a16="http://schemas.microsoft.com/office/drawing/2014/main" id="{788DC6CC-664C-4249-A6FF-C7E96B15DE2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18243" y="3370277"/>
            <a:ext cx="5865031" cy="2778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6142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380CE8-BB18-41F8-A04A-EE623F9E8865}"/>
              </a:ext>
            </a:extLst>
          </p:cNvPr>
          <p:cNvSpPr>
            <a:spLocks noGrp="1"/>
          </p:cNvSpPr>
          <p:nvPr>
            <p:ph idx="4294967295"/>
          </p:nvPr>
        </p:nvSpPr>
        <p:spPr>
          <a:xfrm>
            <a:off x="1765503" y="804863"/>
            <a:ext cx="9604375" cy="4660900"/>
          </a:xfrm>
        </p:spPr>
        <p:txBody>
          <a:bodyPr/>
          <a:lstStyle/>
          <a:p>
            <a:r>
              <a:rPr lang="en-US" sz="2000" dirty="0"/>
              <a:t>If the assistantship is less than full-time, you must manually change the assign salary, the annual salary, and the hours per pay.</a:t>
            </a:r>
          </a:p>
          <a:p>
            <a:r>
              <a:rPr lang="en-US" sz="2000" dirty="0"/>
              <a:t>Half-time graduate assistant hours per pay are 40.0 and full-time are 80.0.</a:t>
            </a:r>
            <a:endParaRPr lang="en-US" sz="800" dirty="0"/>
          </a:p>
          <a:p>
            <a:endParaRPr lang="en-US" dirty="0"/>
          </a:p>
        </p:txBody>
      </p:sp>
      <p:pic>
        <p:nvPicPr>
          <p:cNvPr id="4" name="Picture 1">
            <a:extLst>
              <a:ext uri="{FF2B5EF4-FFF2-40B4-BE49-F238E27FC236}">
                <a16:creationId xmlns:a16="http://schemas.microsoft.com/office/drawing/2014/main" id="{B9575794-8EBA-42DB-A835-95ABB345057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49372" y="2469425"/>
            <a:ext cx="714057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Arrow Connector 8">
            <a:extLst>
              <a:ext uri="{FF2B5EF4-FFF2-40B4-BE49-F238E27FC236}">
                <a16:creationId xmlns:a16="http://schemas.microsoft.com/office/drawing/2014/main" id="{41F4741A-C67E-40D1-890D-13FE2CA2E409}"/>
              </a:ext>
            </a:extLst>
          </p:cNvPr>
          <p:cNvCxnSpPr/>
          <p:nvPr/>
        </p:nvCxnSpPr>
        <p:spPr>
          <a:xfrm>
            <a:off x="6806266" y="3917659"/>
            <a:ext cx="10654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ABFAFFF-D1DE-42D4-8B60-D5B018E36673}"/>
              </a:ext>
            </a:extLst>
          </p:cNvPr>
          <p:cNvCxnSpPr/>
          <p:nvPr/>
        </p:nvCxnSpPr>
        <p:spPr>
          <a:xfrm>
            <a:off x="6806267" y="4120393"/>
            <a:ext cx="10654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EFC36A0-0F4A-486B-BDB4-9CD4EE3E419B}"/>
              </a:ext>
            </a:extLst>
          </p:cNvPr>
          <p:cNvCxnSpPr/>
          <p:nvPr/>
        </p:nvCxnSpPr>
        <p:spPr>
          <a:xfrm>
            <a:off x="6806268" y="4314738"/>
            <a:ext cx="10654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5703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CB1B2-C1C4-4C30-B99C-D2481E739172}"/>
              </a:ext>
            </a:extLst>
          </p:cNvPr>
          <p:cNvSpPr>
            <a:spLocks noGrp="1"/>
          </p:cNvSpPr>
          <p:nvPr>
            <p:ph type="title"/>
          </p:nvPr>
        </p:nvSpPr>
        <p:spPr/>
        <p:txBody>
          <a:bodyPr/>
          <a:lstStyle/>
          <a:p>
            <a:r>
              <a:rPr lang="en-US" dirty="0"/>
              <a:t>Adjunct </a:t>
            </a:r>
            <a:r>
              <a:rPr lang="en-US" dirty="0" err="1"/>
              <a:t>epaf</a:t>
            </a:r>
            <a:endParaRPr lang="en-US" dirty="0"/>
          </a:p>
        </p:txBody>
      </p:sp>
      <p:sp>
        <p:nvSpPr>
          <p:cNvPr id="3" name="Content Placeholder 2">
            <a:extLst>
              <a:ext uri="{FF2B5EF4-FFF2-40B4-BE49-F238E27FC236}">
                <a16:creationId xmlns:a16="http://schemas.microsoft.com/office/drawing/2014/main" id="{1E2DD8E8-5234-4BFE-A944-093865D05F3C}"/>
              </a:ext>
            </a:extLst>
          </p:cNvPr>
          <p:cNvSpPr>
            <a:spLocks noGrp="1"/>
          </p:cNvSpPr>
          <p:nvPr>
            <p:ph idx="1"/>
          </p:nvPr>
        </p:nvSpPr>
        <p:spPr/>
        <p:txBody>
          <a:bodyPr/>
          <a:lstStyle/>
          <a:p>
            <a:r>
              <a:rPr lang="en-US" sz="2000" dirty="0"/>
              <a:t>For both hire and rehire Adjunct EPAFs, the Assign Salary, Annual Salary, Hours per Pay, Factor and Pays will default:</a:t>
            </a:r>
          </a:p>
          <a:p>
            <a:endParaRPr lang="en-US" dirty="0"/>
          </a:p>
        </p:txBody>
      </p:sp>
      <p:pic>
        <p:nvPicPr>
          <p:cNvPr id="4" name="Picture 6">
            <a:extLst>
              <a:ext uri="{FF2B5EF4-FFF2-40B4-BE49-F238E27FC236}">
                <a16:creationId xmlns:a16="http://schemas.microsoft.com/office/drawing/2014/main" id="{0817C990-0268-479B-AEDE-2CE7292591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0975" y="2843329"/>
            <a:ext cx="6750050" cy="3210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2250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E4FA81-69D5-4D64-BC32-ABFD76A32F9C}"/>
              </a:ext>
            </a:extLst>
          </p:cNvPr>
          <p:cNvSpPr>
            <a:spLocks noGrp="1"/>
          </p:cNvSpPr>
          <p:nvPr>
            <p:ph idx="4294967295"/>
          </p:nvPr>
        </p:nvSpPr>
        <p:spPr>
          <a:xfrm>
            <a:off x="1564167" y="335560"/>
            <a:ext cx="9604375" cy="5763235"/>
          </a:xfrm>
        </p:spPr>
        <p:txBody>
          <a:bodyPr>
            <a:normAutofit fontScale="92500" lnSpcReduction="10000"/>
          </a:bodyPr>
          <a:lstStyle/>
          <a:p>
            <a:r>
              <a:rPr lang="en-US" sz="2000" dirty="0"/>
              <a:t>Certain fields are enterable and can be changed.  The Assign Salary x Factor = Annual Salary.  If you change one, you must change the other.  If you are changing the number of payments (Pays), you must change the factor as well:</a:t>
            </a:r>
          </a:p>
          <a:p>
            <a:endParaRPr lang="en-US" dirty="0"/>
          </a:p>
          <a:p>
            <a:endParaRPr lang="en-US" sz="2000" dirty="0"/>
          </a:p>
          <a:p>
            <a:endParaRPr lang="en-US" dirty="0"/>
          </a:p>
          <a:p>
            <a:endParaRPr lang="en-US" sz="2000" dirty="0"/>
          </a:p>
          <a:p>
            <a:endParaRPr lang="en-US" dirty="0"/>
          </a:p>
          <a:p>
            <a:endParaRPr lang="en-US" sz="2000" dirty="0"/>
          </a:p>
          <a:p>
            <a:endParaRPr lang="en-US" dirty="0"/>
          </a:p>
          <a:p>
            <a:endParaRPr lang="en-US" sz="2000" dirty="0"/>
          </a:p>
          <a:p>
            <a:r>
              <a:rPr lang="en-US" sz="2000" dirty="0"/>
              <a:t>The “Hours Per Pay” field is the credit hours the individual is being paid for, ex: 3 credit hours, 6 credit hours, etc.  The credit hours are converted to clock hours by HR for ACA reporting purposes.</a:t>
            </a:r>
          </a:p>
          <a:p>
            <a:endParaRPr lang="en-US" sz="2000" dirty="0"/>
          </a:p>
          <a:p>
            <a:endParaRPr lang="en-US" dirty="0"/>
          </a:p>
        </p:txBody>
      </p:sp>
      <p:pic>
        <p:nvPicPr>
          <p:cNvPr id="4" name="Picture 6">
            <a:extLst>
              <a:ext uri="{FF2B5EF4-FFF2-40B4-BE49-F238E27FC236}">
                <a16:creationId xmlns:a16="http://schemas.microsoft.com/office/drawing/2014/main" id="{6950C578-1C97-4339-9056-49B35C41C4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5100" y="1594215"/>
            <a:ext cx="67818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8024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0EE52-C91D-453E-8518-02CFA5D7D256}"/>
              </a:ext>
            </a:extLst>
          </p:cNvPr>
          <p:cNvSpPr>
            <a:spLocks noGrp="1"/>
          </p:cNvSpPr>
          <p:nvPr>
            <p:ph type="title"/>
          </p:nvPr>
        </p:nvSpPr>
        <p:spPr/>
        <p:txBody>
          <a:bodyPr/>
          <a:lstStyle/>
          <a:p>
            <a:r>
              <a:rPr lang="en-US" dirty="0"/>
              <a:t>Student </a:t>
            </a:r>
            <a:r>
              <a:rPr lang="en-US" dirty="0" err="1"/>
              <a:t>epaf</a:t>
            </a:r>
            <a:r>
              <a:rPr lang="en-US" dirty="0"/>
              <a:t> categories</a:t>
            </a:r>
          </a:p>
        </p:txBody>
      </p:sp>
      <p:sp>
        <p:nvSpPr>
          <p:cNvPr id="3" name="Content Placeholder 2">
            <a:extLst>
              <a:ext uri="{FF2B5EF4-FFF2-40B4-BE49-F238E27FC236}">
                <a16:creationId xmlns:a16="http://schemas.microsoft.com/office/drawing/2014/main" id="{29EE2D4A-5144-4735-B82B-4746EECFAE82}"/>
              </a:ext>
            </a:extLst>
          </p:cNvPr>
          <p:cNvSpPr>
            <a:spLocks noGrp="1"/>
          </p:cNvSpPr>
          <p:nvPr>
            <p:ph idx="1"/>
          </p:nvPr>
        </p:nvSpPr>
        <p:spPr/>
        <p:txBody>
          <a:bodyPr/>
          <a:lstStyle/>
          <a:p>
            <a:pPr lvl="1">
              <a:buFont typeface="Wingdings" panose="05000000000000000000" pitchFamily="2" charset="2"/>
              <a:buChar char="q"/>
            </a:pPr>
            <a:r>
              <a:rPr lang="en-US" dirty="0"/>
              <a:t>HIRING STUDENT EPAF TYPES:</a:t>
            </a:r>
          </a:p>
          <a:p>
            <a:pPr lvl="2">
              <a:buFont typeface="Wingdings" panose="05000000000000000000" pitchFamily="2" charset="2"/>
              <a:buChar char="Ø"/>
            </a:pPr>
            <a:r>
              <a:rPr lang="en-US" sz="1600" b="1" dirty="0">
                <a:solidFill>
                  <a:srgbClr val="0070C0"/>
                </a:solidFill>
              </a:rPr>
              <a:t>HIREST</a:t>
            </a:r>
            <a:r>
              <a:rPr lang="en-US" sz="1600" dirty="0"/>
              <a:t> – Used to process student who have never worked in the position before.</a:t>
            </a:r>
          </a:p>
          <a:p>
            <a:pPr lvl="2">
              <a:buFont typeface="Wingdings" panose="05000000000000000000" pitchFamily="2" charset="2"/>
              <a:buChar char="Ø"/>
            </a:pPr>
            <a:r>
              <a:rPr lang="en-US" sz="1600" b="1" dirty="0">
                <a:solidFill>
                  <a:srgbClr val="0070C0"/>
                </a:solidFill>
              </a:rPr>
              <a:t>HIRESW</a:t>
            </a:r>
            <a:r>
              <a:rPr lang="en-US" sz="1600" dirty="0"/>
              <a:t> – Used ONLY by Financial Aid to process new work study positions.</a:t>
            </a:r>
          </a:p>
          <a:p>
            <a:pPr lvl="2">
              <a:buFont typeface="Wingdings" panose="05000000000000000000" pitchFamily="2" charset="2"/>
              <a:buChar char="Ø"/>
            </a:pPr>
            <a:r>
              <a:rPr lang="en-US" sz="1600" b="1" dirty="0">
                <a:solidFill>
                  <a:srgbClr val="0070C0"/>
                </a:solidFill>
              </a:rPr>
              <a:t>GRHIST</a:t>
            </a:r>
            <a:r>
              <a:rPr lang="en-US" sz="1600" dirty="0"/>
              <a:t> – Used to process student in grant positions who have never worked in that position before.</a:t>
            </a:r>
          </a:p>
          <a:p>
            <a:pPr lvl="2">
              <a:buFont typeface="Wingdings" panose="05000000000000000000" pitchFamily="2" charset="2"/>
              <a:buChar char="Ø"/>
            </a:pPr>
            <a:r>
              <a:rPr lang="en-US" sz="1600" b="1" dirty="0">
                <a:solidFill>
                  <a:srgbClr val="0070C0"/>
                </a:solidFill>
              </a:rPr>
              <a:t>TAFHIR</a:t>
            </a:r>
            <a:r>
              <a:rPr lang="en-US" sz="1600" dirty="0"/>
              <a:t> – Used to process individuals in TAF positions.</a:t>
            </a:r>
          </a:p>
          <a:p>
            <a:pPr lvl="2">
              <a:buFont typeface="Wingdings" panose="05000000000000000000" pitchFamily="2" charset="2"/>
              <a:buChar char="Ø"/>
            </a:pPr>
            <a:endParaRPr lang="en-US" sz="1600" dirty="0"/>
          </a:p>
          <a:p>
            <a:pPr lvl="2">
              <a:buFont typeface="Wingdings" panose="05000000000000000000" pitchFamily="2" charset="2"/>
              <a:buChar char="Ø"/>
            </a:pPr>
            <a:endParaRPr lang="en-US" sz="1600" dirty="0"/>
          </a:p>
          <a:p>
            <a:pPr lvl="2">
              <a:buFont typeface="Wingdings" panose="05000000000000000000" pitchFamily="2" charset="2"/>
              <a:buChar char="Ø"/>
            </a:pPr>
            <a:endParaRPr lang="en-US" sz="1600" dirty="0"/>
          </a:p>
          <a:p>
            <a:pPr lvl="2">
              <a:buFont typeface="Wingdings" panose="05000000000000000000" pitchFamily="2" charset="2"/>
              <a:buChar char="Ø"/>
            </a:pPr>
            <a:endParaRPr lang="en-US" dirty="0"/>
          </a:p>
        </p:txBody>
      </p:sp>
    </p:spTree>
    <p:extLst>
      <p:ext uri="{BB962C8B-B14F-4D97-AF65-F5344CB8AC3E}">
        <p14:creationId xmlns:p14="http://schemas.microsoft.com/office/powerpoint/2010/main" val="5480628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F8D0B-2FFE-412B-9326-7E6A9BFA7CFD}"/>
              </a:ext>
            </a:extLst>
          </p:cNvPr>
          <p:cNvSpPr>
            <a:spLocks noGrp="1"/>
          </p:cNvSpPr>
          <p:nvPr>
            <p:ph type="title"/>
          </p:nvPr>
        </p:nvSpPr>
        <p:spPr/>
        <p:txBody>
          <a:bodyPr/>
          <a:lstStyle/>
          <a:p>
            <a:r>
              <a:rPr lang="en-US" dirty="0"/>
              <a:t>Non-teaching adjunct</a:t>
            </a:r>
            <a:br>
              <a:rPr lang="en-US" dirty="0"/>
            </a:br>
            <a:r>
              <a:rPr lang="en-US" dirty="0" err="1"/>
              <a:t>epaf</a:t>
            </a:r>
            <a:endParaRPr lang="en-US" dirty="0"/>
          </a:p>
        </p:txBody>
      </p:sp>
      <p:sp>
        <p:nvSpPr>
          <p:cNvPr id="3" name="Content Placeholder 2">
            <a:extLst>
              <a:ext uri="{FF2B5EF4-FFF2-40B4-BE49-F238E27FC236}">
                <a16:creationId xmlns:a16="http://schemas.microsoft.com/office/drawing/2014/main" id="{8C2ED1FD-D993-4246-AFD7-4656946B90D9}"/>
              </a:ext>
            </a:extLst>
          </p:cNvPr>
          <p:cNvSpPr>
            <a:spLocks noGrp="1"/>
          </p:cNvSpPr>
          <p:nvPr>
            <p:ph idx="1"/>
          </p:nvPr>
        </p:nvSpPr>
        <p:spPr/>
        <p:txBody>
          <a:bodyPr/>
          <a:lstStyle/>
          <a:p>
            <a:r>
              <a:rPr lang="en-US" dirty="0"/>
              <a:t>Typically used when processing one-time payment for services other than teaching known as flat rate or Non-Teaching rate.  These positions usually end in 865.  </a:t>
            </a:r>
            <a:r>
              <a:rPr lang="en-US" b="1" u="sng" dirty="0"/>
              <a:t>The job effective date and end date will default in and must be updated to reflect the upcoming payroll period.  </a:t>
            </a:r>
          </a:p>
          <a:p>
            <a:endParaRPr lang="en-US" sz="2400" b="1" u="sng" dirty="0"/>
          </a:p>
          <a:p>
            <a:endParaRPr lang="en-US" dirty="0"/>
          </a:p>
        </p:txBody>
      </p:sp>
      <p:pic>
        <p:nvPicPr>
          <p:cNvPr id="4" name="Picture 2">
            <a:extLst>
              <a:ext uri="{FF2B5EF4-FFF2-40B4-BE49-F238E27FC236}">
                <a16:creationId xmlns:a16="http://schemas.microsoft.com/office/drawing/2014/main" id="{BC4B1EF8-3CCE-4A2B-9056-928D7AD6CD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4989" y="3302526"/>
            <a:ext cx="5394471" cy="345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64680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FE7CF-D1C5-4F7C-9632-7C720334AABF}"/>
              </a:ext>
            </a:extLst>
          </p:cNvPr>
          <p:cNvSpPr>
            <a:spLocks noGrp="1"/>
          </p:cNvSpPr>
          <p:nvPr>
            <p:ph type="title"/>
          </p:nvPr>
        </p:nvSpPr>
        <p:spPr/>
        <p:txBody>
          <a:bodyPr/>
          <a:lstStyle/>
          <a:p>
            <a:r>
              <a:rPr lang="en-US" dirty="0"/>
              <a:t>Adjunct calculations</a:t>
            </a:r>
          </a:p>
        </p:txBody>
      </p:sp>
      <p:sp>
        <p:nvSpPr>
          <p:cNvPr id="3" name="Content Placeholder 2">
            <a:extLst>
              <a:ext uri="{FF2B5EF4-FFF2-40B4-BE49-F238E27FC236}">
                <a16:creationId xmlns:a16="http://schemas.microsoft.com/office/drawing/2014/main" id="{5DDF1A66-157A-409D-B991-A1C19EEED591}"/>
              </a:ext>
            </a:extLst>
          </p:cNvPr>
          <p:cNvSpPr>
            <a:spLocks noGrp="1"/>
          </p:cNvSpPr>
          <p:nvPr>
            <p:ph idx="1"/>
          </p:nvPr>
        </p:nvSpPr>
        <p:spPr/>
        <p:txBody>
          <a:bodyPr/>
          <a:lstStyle/>
          <a:p>
            <a:pPr marL="57150" lvl="1" indent="0" eaLnBrk="1" fontAlgn="auto" hangingPunct="1">
              <a:spcAft>
                <a:spcPts val="0"/>
              </a:spcAft>
              <a:buFont typeface="Wingdings 3" panose="05040102010807070707" pitchFamily="18" charset="2"/>
              <a:buNone/>
              <a:defRPr/>
            </a:pPr>
            <a:r>
              <a:rPr lang="en-US" dirty="0"/>
              <a:t>The Assign Salary, Annual Salary, Hours Per Pay and Timesheet </a:t>
            </a:r>
            <a:r>
              <a:rPr lang="en-US" dirty="0" err="1"/>
              <a:t>Orgn</a:t>
            </a:r>
            <a:r>
              <a:rPr lang="en-US" dirty="0"/>
              <a:t> code must be entered.  </a:t>
            </a:r>
          </a:p>
          <a:p>
            <a:pPr marL="514350" lvl="2" indent="-285750" eaLnBrk="1" fontAlgn="auto" hangingPunct="1">
              <a:spcAft>
                <a:spcPts val="0"/>
              </a:spcAft>
              <a:buFont typeface="Wingdings" panose="05000000000000000000" pitchFamily="2" charset="2"/>
              <a:buChar char="v"/>
              <a:defRPr/>
            </a:pPr>
            <a:r>
              <a:rPr lang="en-US" sz="1800" dirty="0"/>
              <a:t>Assign Salary = the total amount to be paid.</a:t>
            </a:r>
          </a:p>
          <a:p>
            <a:pPr marL="514350" lvl="2" indent="-285750" eaLnBrk="1" fontAlgn="auto" hangingPunct="1">
              <a:spcAft>
                <a:spcPts val="0"/>
              </a:spcAft>
              <a:buFont typeface="Wingdings" panose="05000000000000000000" pitchFamily="2" charset="2"/>
              <a:buChar char="v"/>
              <a:defRPr/>
            </a:pPr>
            <a:r>
              <a:rPr lang="en-US" sz="1800" dirty="0"/>
              <a:t>Annual Salary = the assign salary x factor</a:t>
            </a:r>
          </a:p>
          <a:p>
            <a:pPr marL="514350" lvl="2" indent="-285750" eaLnBrk="1" fontAlgn="auto" hangingPunct="1">
              <a:spcAft>
                <a:spcPts val="0"/>
              </a:spcAft>
              <a:buFont typeface="Wingdings" panose="05000000000000000000" pitchFamily="2" charset="2"/>
              <a:buChar char="v"/>
              <a:defRPr/>
            </a:pPr>
            <a:r>
              <a:rPr lang="en-US" sz="1800" dirty="0"/>
              <a:t>Hours per Pay = the total number of clock hours expected for payment.  If more than one payment, divide hours by number of payments.  Example:  100 hours for 2 months = 50 hours per pay.</a:t>
            </a:r>
          </a:p>
          <a:p>
            <a:pPr marL="514350" lvl="2" indent="-285750" eaLnBrk="1" fontAlgn="auto" hangingPunct="1">
              <a:spcAft>
                <a:spcPts val="0"/>
              </a:spcAft>
              <a:buFont typeface="Wingdings" panose="05000000000000000000" pitchFamily="2" charset="2"/>
              <a:buChar char="v"/>
              <a:defRPr/>
            </a:pPr>
            <a:r>
              <a:rPr lang="en-US" sz="1800" dirty="0"/>
              <a:t>Pays = the number of payments to be made at the assign salary rate.  If there are multiple payments, the factor and pays must equal.  Example:  2 payments of $500.00 = Assign salary $500.00, Factor = 2. Pays = 2, Annual Salary $1,000.00.</a:t>
            </a:r>
          </a:p>
          <a:p>
            <a:endParaRPr lang="en-US" dirty="0"/>
          </a:p>
        </p:txBody>
      </p:sp>
    </p:spTree>
    <p:extLst>
      <p:ext uri="{BB962C8B-B14F-4D97-AF65-F5344CB8AC3E}">
        <p14:creationId xmlns:p14="http://schemas.microsoft.com/office/powerpoint/2010/main" val="3293488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85A2F-D4D8-490E-9C8E-9C31E6864252}"/>
              </a:ext>
            </a:extLst>
          </p:cNvPr>
          <p:cNvSpPr>
            <a:spLocks noGrp="1"/>
          </p:cNvSpPr>
          <p:nvPr>
            <p:ph type="title"/>
          </p:nvPr>
        </p:nvSpPr>
        <p:spPr/>
        <p:txBody>
          <a:bodyPr/>
          <a:lstStyle/>
          <a:p>
            <a:r>
              <a:rPr lang="en-US" dirty="0"/>
              <a:t>Electronic contracts</a:t>
            </a:r>
          </a:p>
        </p:txBody>
      </p:sp>
      <p:sp>
        <p:nvSpPr>
          <p:cNvPr id="3" name="Content Placeholder 2">
            <a:extLst>
              <a:ext uri="{FF2B5EF4-FFF2-40B4-BE49-F238E27FC236}">
                <a16:creationId xmlns:a16="http://schemas.microsoft.com/office/drawing/2014/main" id="{38FB7962-9190-4FF3-86A8-6F5A70546790}"/>
              </a:ext>
            </a:extLst>
          </p:cNvPr>
          <p:cNvSpPr>
            <a:spLocks noGrp="1"/>
          </p:cNvSpPr>
          <p:nvPr>
            <p:ph idx="1"/>
          </p:nvPr>
        </p:nvSpPr>
        <p:spPr/>
        <p:txBody>
          <a:bodyPr>
            <a:normAutofit fontScale="85000" lnSpcReduction="10000"/>
          </a:bodyPr>
          <a:lstStyle/>
          <a:p>
            <a:r>
              <a:rPr lang="en-US" sz="2000" dirty="0"/>
              <a:t>Once the EPAF has been successfully submitted, the individual will be sent a link to electronically sign the contract.</a:t>
            </a:r>
            <a:endParaRPr lang="en-US" dirty="0"/>
          </a:p>
          <a:p>
            <a:r>
              <a:rPr lang="en-US" dirty="0"/>
              <a:t>Temp hourly, Graduate Assistants, and Adjunct Faculty employees, must agree to the terms and conditions of the contract electronically. </a:t>
            </a:r>
          </a:p>
          <a:p>
            <a:r>
              <a:rPr lang="en-US" sz="2000" dirty="0"/>
              <a:t>HR will verify that the contract has been electronically signed and kick off the EPAF for approvals.</a:t>
            </a:r>
          </a:p>
          <a:p>
            <a:r>
              <a:rPr lang="en-US" sz="2000" dirty="0"/>
              <a:t>After the EPAF has been approved, it will be applied by HR and the job record will be created. </a:t>
            </a:r>
            <a:r>
              <a:rPr lang="en-US" dirty="0"/>
              <a:t> A timesheet will also populate if applicable.</a:t>
            </a:r>
          </a:p>
          <a:p>
            <a:r>
              <a:rPr lang="en-US" sz="2000" dirty="0"/>
              <a:t>Temp hourly assignments are not required to have end dates, but GA and AF assignments will automatically default start and end dates.</a:t>
            </a:r>
          </a:p>
          <a:p>
            <a:endParaRPr lang="en-US" dirty="0"/>
          </a:p>
          <a:p>
            <a:endParaRPr lang="en-US" dirty="0"/>
          </a:p>
        </p:txBody>
      </p:sp>
    </p:spTree>
    <p:extLst>
      <p:ext uri="{BB962C8B-B14F-4D97-AF65-F5344CB8AC3E}">
        <p14:creationId xmlns:p14="http://schemas.microsoft.com/office/powerpoint/2010/main" val="25444009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8BA665-FE5A-4E8D-9AF2-0C9F798A8442}"/>
              </a:ext>
            </a:extLst>
          </p:cNvPr>
          <p:cNvSpPr>
            <a:spLocks noGrp="1"/>
          </p:cNvSpPr>
          <p:nvPr>
            <p:ph idx="4294967295"/>
          </p:nvPr>
        </p:nvSpPr>
        <p:spPr>
          <a:xfrm>
            <a:off x="1522223" y="737751"/>
            <a:ext cx="9604375" cy="4660900"/>
          </a:xfrm>
        </p:spPr>
        <p:txBody>
          <a:bodyPr/>
          <a:lstStyle/>
          <a:p>
            <a:r>
              <a:rPr lang="en-US" altLang="en-US" sz="2000" dirty="0"/>
              <a:t>New temp hourly, GA, or AF employees will have to wait 24 – 48 hours before signing their contracts electronically.  The ability to click the link and sign their contract depends on their MTSU email being set up and active.   It takes at least 24 hours before ITD can run the process to activate a new MTSU email. </a:t>
            </a:r>
          </a:p>
          <a:p>
            <a:r>
              <a:rPr lang="en-US" altLang="en-US" sz="2000" dirty="0"/>
              <a:t>If you are the originator of an EPAF, you cannot be the department head approver. This will cause the EPAF to error.</a:t>
            </a:r>
          </a:p>
          <a:p>
            <a:r>
              <a:rPr lang="en-US" altLang="en-US" sz="2000" dirty="0"/>
              <a:t>The contract is sent to the email listed on the Workflow.</a:t>
            </a:r>
            <a:r>
              <a:rPr lang="en-US" altLang="en-US" dirty="0"/>
              <a:t> Therefore, Workflow </a:t>
            </a:r>
            <a:r>
              <a:rPr lang="en-US" altLang="en-US" b="1" dirty="0"/>
              <a:t>must </a:t>
            </a:r>
            <a:r>
              <a:rPr lang="en-US" altLang="en-US" dirty="0"/>
              <a:t>be completed first. </a:t>
            </a:r>
            <a:endParaRPr lang="en-US" altLang="en-US" sz="2000" dirty="0"/>
          </a:p>
          <a:p>
            <a:endParaRPr lang="en-US" altLang="en-US" sz="2000" dirty="0"/>
          </a:p>
          <a:p>
            <a:endParaRPr lang="en-US" dirty="0"/>
          </a:p>
        </p:txBody>
      </p:sp>
    </p:spTree>
    <p:extLst>
      <p:ext uri="{BB962C8B-B14F-4D97-AF65-F5344CB8AC3E}">
        <p14:creationId xmlns:p14="http://schemas.microsoft.com/office/powerpoint/2010/main" val="36917809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A698F-5199-4D37-8D6F-A08806E0961F}"/>
              </a:ext>
            </a:extLst>
          </p:cNvPr>
          <p:cNvSpPr>
            <a:spLocks noGrp="1"/>
          </p:cNvSpPr>
          <p:nvPr>
            <p:ph type="title"/>
          </p:nvPr>
        </p:nvSpPr>
        <p:spPr/>
        <p:txBody>
          <a:bodyPr/>
          <a:lstStyle/>
          <a:p>
            <a:r>
              <a:rPr lang="en-US" dirty="0"/>
              <a:t>troubleshooting</a:t>
            </a:r>
          </a:p>
        </p:txBody>
      </p:sp>
      <p:sp>
        <p:nvSpPr>
          <p:cNvPr id="3" name="Content Placeholder 2">
            <a:extLst>
              <a:ext uri="{FF2B5EF4-FFF2-40B4-BE49-F238E27FC236}">
                <a16:creationId xmlns:a16="http://schemas.microsoft.com/office/drawing/2014/main" id="{70C821E3-01B9-46C4-BA6A-0A68B4E7D778}"/>
              </a:ext>
            </a:extLst>
          </p:cNvPr>
          <p:cNvSpPr>
            <a:spLocks noGrp="1"/>
          </p:cNvSpPr>
          <p:nvPr>
            <p:ph idx="1"/>
          </p:nvPr>
        </p:nvSpPr>
        <p:spPr/>
        <p:txBody>
          <a:bodyPr>
            <a:normAutofit fontScale="92500"/>
          </a:bodyPr>
          <a:lstStyle/>
          <a:p>
            <a:r>
              <a:rPr lang="en-US" altLang="en-US" dirty="0"/>
              <a:t>Have you done the Hiring Verification in Workflow? </a:t>
            </a:r>
          </a:p>
          <a:p>
            <a:pPr lvl="1"/>
            <a:r>
              <a:rPr lang="en-US" altLang="en-US" dirty="0"/>
              <a:t>If not, you have to do so before creating an EPAF to ensure all employment paperwork is up to date or received by HR.  The EPAF will not process if this paperwork has not been submitted.</a:t>
            </a:r>
          </a:p>
          <a:p>
            <a:r>
              <a:rPr lang="en-US" altLang="en-US" dirty="0"/>
              <a:t>Is the type of EPAF you selected correct?</a:t>
            </a:r>
          </a:p>
          <a:p>
            <a:pPr lvl="1"/>
            <a:r>
              <a:rPr lang="en-US" altLang="en-US" dirty="0"/>
              <a:t>The type of EPAF you select is critical for payroll processing.  Also, EPAF’s contract type defaults to “secondary”, if this person does not have another job change to “primary”. </a:t>
            </a:r>
          </a:p>
          <a:p>
            <a:r>
              <a:rPr lang="en-US" altLang="en-US" dirty="0"/>
              <a:t>Has your EPAF been approved?</a:t>
            </a:r>
          </a:p>
          <a:p>
            <a:pPr lvl="1"/>
            <a:r>
              <a:rPr lang="en-US" altLang="en-US" dirty="0"/>
              <a:t>A e-mail is sent to the approver when an EPAF is pending approval.  Please approve ASAP.   The employee’s pay depends on it!</a:t>
            </a:r>
          </a:p>
          <a:p>
            <a:pPr lvl="1"/>
            <a:endParaRPr lang="en-US" altLang="en-US" dirty="0"/>
          </a:p>
        </p:txBody>
      </p:sp>
    </p:spTree>
    <p:extLst>
      <p:ext uri="{BB962C8B-B14F-4D97-AF65-F5344CB8AC3E}">
        <p14:creationId xmlns:p14="http://schemas.microsoft.com/office/powerpoint/2010/main" val="6911179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4CFF0-D471-4082-A3EF-8FAFB2E6553A}"/>
              </a:ext>
            </a:extLst>
          </p:cNvPr>
          <p:cNvSpPr>
            <a:spLocks noGrp="1"/>
          </p:cNvSpPr>
          <p:nvPr>
            <p:ph type="title"/>
          </p:nvPr>
        </p:nvSpPr>
        <p:spPr/>
        <p:txBody>
          <a:bodyPr/>
          <a:lstStyle/>
          <a:p>
            <a:r>
              <a:rPr lang="en-US" dirty="0"/>
              <a:t>Adjunct additional</a:t>
            </a:r>
            <a:br>
              <a:rPr lang="en-US" dirty="0"/>
            </a:br>
            <a:r>
              <a:rPr lang="en-US" dirty="0"/>
              <a:t>info</a:t>
            </a:r>
          </a:p>
        </p:txBody>
      </p:sp>
      <p:sp>
        <p:nvSpPr>
          <p:cNvPr id="3" name="Content Placeholder 2">
            <a:extLst>
              <a:ext uri="{FF2B5EF4-FFF2-40B4-BE49-F238E27FC236}">
                <a16:creationId xmlns:a16="http://schemas.microsoft.com/office/drawing/2014/main" id="{EC7679B5-D80E-4AB3-9145-498E19072B23}"/>
              </a:ext>
            </a:extLst>
          </p:cNvPr>
          <p:cNvSpPr>
            <a:spLocks noGrp="1"/>
          </p:cNvSpPr>
          <p:nvPr>
            <p:ph idx="1"/>
          </p:nvPr>
        </p:nvSpPr>
        <p:spPr>
          <a:xfrm>
            <a:off x="1451579" y="2015732"/>
            <a:ext cx="9603275" cy="4037749"/>
          </a:xfrm>
        </p:spPr>
        <p:txBody>
          <a:bodyPr>
            <a:normAutofit/>
          </a:bodyPr>
          <a:lstStyle/>
          <a:p>
            <a:r>
              <a:rPr lang="en-US" altLang="en-US" dirty="0"/>
              <a:t>A Hiring Verification Workflow must be processed first, before the individual can begin working.</a:t>
            </a:r>
          </a:p>
          <a:p>
            <a:r>
              <a:rPr lang="en-US" altLang="en-US" dirty="0"/>
              <a:t>There are separate position numbers for teaching, non-teaching, and accelerated assignments.  Please ensure you are using the correct position number.</a:t>
            </a:r>
          </a:p>
          <a:p>
            <a:r>
              <a:rPr lang="en-US" altLang="en-US" dirty="0"/>
              <a:t>For Teaching positions, credit hours entered on the EPAF would be the same entry made currently on the paper Personnel Appointment Form (PAF).</a:t>
            </a:r>
          </a:p>
          <a:p>
            <a:r>
              <a:rPr lang="en-US" altLang="en-US" dirty="0"/>
              <a:t>The contract dates and rate of pay will automatically default for Adjunct EPAFs.  </a:t>
            </a:r>
          </a:p>
          <a:p>
            <a:r>
              <a:rPr lang="en-US" altLang="en-US" dirty="0"/>
              <a:t>If a position must be terminated outside of the normal contract, HR must be contacted prior to submitting a TERMAF EPAF so that any future dates can be removed.</a:t>
            </a:r>
          </a:p>
          <a:p>
            <a:endParaRPr lang="en-US" dirty="0"/>
          </a:p>
        </p:txBody>
      </p:sp>
    </p:spTree>
    <p:extLst>
      <p:ext uri="{BB962C8B-B14F-4D97-AF65-F5344CB8AC3E}">
        <p14:creationId xmlns:p14="http://schemas.microsoft.com/office/powerpoint/2010/main" val="34939448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4D7B05-3AB0-4A30-9BF9-066CEFACBCD3}"/>
              </a:ext>
            </a:extLst>
          </p:cNvPr>
          <p:cNvPicPr>
            <a:picLocks noChangeAspect="1"/>
          </p:cNvPicPr>
          <p:nvPr/>
        </p:nvPicPr>
        <p:blipFill>
          <a:blip r:embed="rId2"/>
          <a:stretch>
            <a:fillRect/>
          </a:stretch>
        </p:blipFill>
        <p:spPr>
          <a:xfrm>
            <a:off x="655699" y="203435"/>
            <a:ext cx="10880602" cy="5098408"/>
          </a:xfrm>
          <a:prstGeom prst="rect">
            <a:avLst/>
          </a:prstGeom>
        </p:spPr>
      </p:pic>
      <p:sp>
        <p:nvSpPr>
          <p:cNvPr id="9" name="Arrow: Right 8">
            <a:extLst>
              <a:ext uri="{FF2B5EF4-FFF2-40B4-BE49-F238E27FC236}">
                <a16:creationId xmlns:a16="http://schemas.microsoft.com/office/drawing/2014/main" id="{4753745C-B764-498E-B4A6-266890251A10}"/>
              </a:ext>
            </a:extLst>
          </p:cNvPr>
          <p:cNvSpPr/>
          <p:nvPr/>
        </p:nvSpPr>
        <p:spPr>
          <a:xfrm>
            <a:off x="125835" y="3959604"/>
            <a:ext cx="813732" cy="2600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20652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079277-90F2-4D9F-8B92-1F9F6A7312A5}"/>
              </a:ext>
            </a:extLst>
          </p:cNvPr>
          <p:cNvPicPr>
            <a:picLocks noChangeAspect="1"/>
          </p:cNvPicPr>
          <p:nvPr/>
        </p:nvPicPr>
        <p:blipFill>
          <a:blip r:embed="rId2"/>
          <a:stretch>
            <a:fillRect/>
          </a:stretch>
        </p:blipFill>
        <p:spPr>
          <a:xfrm>
            <a:off x="709890" y="699316"/>
            <a:ext cx="10772220" cy="4082410"/>
          </a:xfrm>
          <a:prstGeom prst="rect">
            <a:avLst/>
          </a:prstGeom>
        </p:spPr>
      </p:pic>
      <p:sp>
        <p:nvSpPr>
          <p:cNvPr id="4" name="Arrow: Left 3">
            <a:extLst>
              <a:ext uri="{FF2B5EF4-FFF2-40B4-BE49-F238E27FC236}">
                <a16:creationId xmlns:a16="http://schemas.microsoft.com/office/drawing/2014/main" id="{22B6932A-7EE1-4EB1-A508-87759B068F9A}"/>
              </a:ext>
            </a:extLst>
          </p:cNvPr>
          <p:cNvSpPr/>
          <p:nvPr/>
        </p:nvSpPr>
        <p:spPr>
          <a:xfrm>
            <a:off x="5150840" y="2038525"/>
            <a:ext cx="729842" cy="18455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32407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F6057-E083-4004-85EA-7D34D18B15E2}"/>
              </a:ext>
            </a:extLst>
          </p:cNvPr>
          <p:cNvSpPr>
            <a:spLocks noGrp="1"/>
          </p:cNvSpPr>
          <p:nvPr>
            <p:ph type="title"/>
          </p:nvPr>
        </p:nvSpPr>
        <p:spPr/>
        <p:txBody>
          <a:bodyPr/>
          <a:lstStyle/>
          <a:p>
            <a:r>
              <a:rPr lang="en-US" dirty="0" err="1"/>
              <a:t>Epaf</a:t>
            </a:r>
            <a:r>
              <a:rPr lang="en-US" dirty="0"/>
              <a:t> processing</a:t>
            </a:r>
          </a:p>
        </p:txBody>
      </p:sp>
      <p:sp>
        <p:nvSpPr>
          <p:cNvPr id="3" name="Content Placeholder 2">
            <a:extLst>
              <a:ext uri="{FF2B5EF4-FFF2-40B4-BE49-F238E27FC236}">
                <a16:creationId xmlns:a16="http://schemas.microsoft.com/office/drawing/2014/main" id="{254242CA-26A6-45A2-A891-5DE4398B82CD}"/>
              </a:ext>
            </a:extLst>
          </p:cNvPr>
          <p:cNvSpPr>
            <a:spLocks noGrp="1"/>
          </p:cNvSpPr>
          <p:nvPr>
            <p:ph idx="1"/>
          </p:nvPr>
        </p:nvSpPr>
        <p:spPr/>
        <p:txBody>
          <a:bodyPr/>
          <a:lstStyle/>
          <a:p>
            <a:r>
              <a:rPr lang="en-US" altLang="en-US" sz="2000" dirty="0"/>
              <a:t>Still having trouble processing your EPAF?  </a:t>
            </a:r>
          </a:p>
          <a:p>
            <a:pPr marL="0" indent="0">
              <a:buNone/>
            </a:pPr>
            <a:r>
              <a:rPr lang="en-US" dirty="0"/>
              <a:t>	Danielle Archuleta – x2382</a:t>
            </a:r>
          </a:p>
          <a:p>
            <a:pPr marL="0" indent="0">
              <a:buNone/>
            </a:pPr>
            <a:r>
              <a:rPr lang="en-US" dirty="0"/>
              <a:t>	</a:t>
            </a:r>
            <a:r>
              <a:rPr lang="en-US" dirty="0">
                <a:hlinkClick r:id="rId2"/>
              </a:rPr>
              <a:t>Danielle.Archuleta@mtsu.edu</a:t>
            </a:r>
            <a:endParaRPr lang="en-US" dirty="0"/>
          </a:p>
          <a:p>
            <a:pPr marL="0" indent="0">
              <a:buNone/>
            </a:pPr>
            <a:endParaRPr lang="en-US" dirty="0"/>
          </a:p>
          <a:p>
            <a:pPr marL="0" indent="0">
              <a:buNone/>
            </a:pPr>
            <a:r>
              <a:rPr lang="en-US" dirty="0"/>
              <a:t>Thank you for attending!</a:t>
            </a:r>
          </a:p>
        </p:txBody>
      </p:sp>
    </p:spTree>
    <p:extLst>
      <p:ext uri="{BB962C8B-B14F-4D97-AF65-F5344CB8AC3E}">
        <p14:creationId xmlns:p14="http://schemas.microsoft.com/office/powerpoint/2010/main" val="3189998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150756-51D5-4B41-8832-7075B4B26C8D}"/>
              </a:ext>
            </a:extLst>
          </p:cNvPr>
          <p:cNvSpPr>
            <a:spLocks noGrp="1"/>
          </p:cNvSpPr>
          <p:nvPr>
            <p:ph idx="4294967295"/>
          </p:nvPr>
        </p:nvSpPr>
        <p:spPr>
          <a:xfrm>
            <a:off x="1547390" y="805344"/>
            <a:ext cx="9604375" cy="4102216"/>
          </a:xfrm>
        </p:spPr>
        <p:txBody>
          <a:bodyPr>
            <a:normAutofit/>
          </a:bodyPr>
          <a:lstStyle/>
          <a:p>
            <a:pPr>
              <a:buFont typeface="Wingdings" panose="05000000000000000000" pitchFamily="2" charset="2"/>
              <a:buChar char="q"/>
            </a:pPr>
            <a:r>
              <a:rPr lang="en-US" dirty="0"/>
              <a:t>REHIRE STUDENT EPAF TYPES:</a:t>
            </a:r>
          </a:p>
          <a:p>
            <a:pPr lvl="1">
              <a:buFont typeface="Wingdings" panose="05000000000000000000" pitchFamily="2" charset="2"/>
              <a:buChar char="Ø"/>
            </a:pPr>
            <a:r>
              <a:rPr lang="en-US" altLang="en-US" sz="1800" b="1" dirty="0">
                <a:solidFill>
                  <a:srgbClr val="0070C0"/>
                </a:solidFill>
              </a:rPr>
              <a:t>REHIST</a:t>
            </a:r>
            <a:r>
              <a:rPr lang="en-US" altLang="en-US" sz="1800" dirty="0"/>
              <a:t> – Used when a student has previously worked in a position.</a:t>
            </a:r>
          </a:p>
          <a:p>
            <a:pPr lvl="1">
              <a:buFont typeface="Wingdings" panose="05000000000000000000" pitchFamily="2" charset="2"/>
              <a:buChar char="Ø"/>
            </a:pPr>
            <a:r>
              <a:rPr lang="en-US" altLang="en-US" sz="1800" b="1" dirty="0">
                <a:solidFill>
                  <a:srgbClr val="0070C0"/>
                </a:solidFill>
              </a:rPr>
              <a:t>REHISW</a:t>
            </a:r>
            <a:r>
              <a:rPr lang="en-US" altLang="en-US" sz="1800" dirty="0"/>
              <a:t> – Used ONLY by Financial Aid to re-hire a work study student.</a:t>
            </a:r>
          </a:p>
          <a:p>
            <a:pPr lvl="1">
              <a:buFont typeface="Wingdings" panose="05000000000000000000" pitchFamily="2" charset="2"/>
              <a:buChar char="Ø"/>
            </a:pPr>
            <a:r>
              <a:rPr lang="en-US" altLang="en-US" sz="1800" b="1" dirty="0">
                <a:solidFill>
                  <a:srgbClr val="0070C0"/>
                </a:solidFill>
              </a:rPr>
              <a:t>GRRHST</a:t>
            </a:r>
            <a:r>
              <a:rPr lang="en-US" altLang="en-US" sz="1800" dirty="0"/>
              <a:t> – Used to re-hire a student into a grant position that they have previously worked in.</a:t>
            </a:r>
          </a:p>
          <a:p>
            <a:pPr lvl="1">
              <a:buFont typeface="Wingdings" panose="05000000000000000000" pitchFamily="2" charset="2"/>
              <a:buChar char="Ø"/>
            </a:pPr>
            <a:r>
              <a:rPr lang="en-US" altLang="en-US" sz="1800" b="1" dirty="0">
                <a:solidFill>
                  <a:srgbClr val="0070C0"/>
                </a:solidFill>
              </a:rPr>
              <a:t>TAFRAT</a:t>
            </a:r>
            <a:r>
              <a:rPr lang="en-US" altLang="en-US" sz="1800" b="1" dirty="0"/>
              <a:t> </a:t>
            </a:r>
            <a:r>
              <a:rPr lang="en-US" altLang="en-US" sz="1800" dirty="0"/>
              <a:t>– Used to re-hire an individual into a TAF position</a:t>
            </a:r>
          </a:p>
          <a:p>
            <a:pPr>
              <a:buFont typeface="Wingdings" panose="05000000000000000000" pitchFamily="2" charset="2"/>
              <a:buChar char="q"/>
            </a:pPr>
            <a:r>
              <a:rPr lang="en-US" dirty="0"/>
              <a:t>TERMINATION EPAF TYPES:</a:t>
            </a:r>
          </a:p>
          <a:p>
            <a:pPr lvl="1">
              <a:buFont typeface="Wingdings" panose="05000000000000000000" pitchFamily="2" charset="2"/>
              <a:buChar char="Ø"/>
            </a:pPr>
            <a:r>
              <a:rPr lang="en-US" altLang="en-US" sz="1800" b="1" dirty="0">
                <a:solidFill>
                  <a:srgbClr val="0070C0"/>
                </a:solidFill>
              </a:rPr>
              <a:t>TERMST</a:t>
            </a:r>
            <a:r>
              <a:rPr lang="en-US" altLang="en-US" sz="1800" dirty="0"/>
              <a:t> – Used to end a position for a student worker.</a:t>
            </a:r>
          </a:p>
          <a:p>
            <a:pPr lvl="1">
              <a:buFont typeface="Wingdings" panose="05000000000000000000" pitchFamily="2" charset="2"/>
              <a:buChar char="Ø"/>
            </a:pPr>
            <a:r>
              <a:rPr lang="en-US" altLang="en-US" sz="1800" b="1" dirty="0">
                <a:solidFill>
                  <a:srgbClr val="0070C0"/>
                </a:solidFill>
              </a:rPr>
              <a:t>TERMSW</a:t>
            </a:r>
            <a:r>
              <a:rPr lang="en-US" altLang="en-US" sz="1800" dirty="0">
                <a:solidFill>
                  <a:srgbClr val="FFFF00"/>
                </a:solidFill>
              </a:rPr>
              <a:t> </a:t>
            </a:r>
            <a:r>
              <a:rPr lang="en-US" altLang="en-US" sz="1800" dirty="0"/>
              <a:t>– Used ONLY by Financial Aid to end a work study position.</a:t>
            </a:r>
          </a:p>
          <a:p>
            <a:pPr lvl="1">
              <a:buFont typeface="Wingdings" panose="05000000000000000000" pitchFamily="2" charset="2"/>
              <a:buChar char="Ø"/>
            </a:pPr>
            <a:r>
              <a:rPr lang="en-US" altLang="en-US" sz="1800" dirty="0">
                <a:solidFill>
                  <a:srgbClr val="0070C0"/>
                </a:solidFill>
              </a:rPr>
              <a:t>T</a:t>
            </a:r>
            <a:r>
              <a:rPr lang="en-US" altLang="en-US" sz="1800" b="1" dirty="0">
                <a:solidFill>
                  <a:srgbClr val="0070C0"/>
                </a:solidFill>
              </a:rPr>
              <a:t>ERMTA</a:t>
            </a:r>
            <a:r>
              <a:rPr lang="en-US" altLang="en-US" sz="1800" dirty="0"/>
              <a:t> – Used to terminate a TAF Position</a:t>
            </a:r>
          </a:p>
          <a:p>
            <a:pPr marL="457200" lvl="1" indent="0">
              <a:buNone/>
            </a:pPr>
            <a:endParaRPr lang="en-US" altLang="en-US" sz="1800" dirty="0"/>
          </a:p>
          <a:p>
            <a:pPr lvl="1">
              <a:buFont typeface="Wingdings" panose="05000000000000000000" pitchFamily="2" charset="2"/>
              <a:buChar char="Ø"/>
            </a:pPr>
            <a:endParaRPr lang="en-US" altLang="en-US" sz="1800" dirty="0"/>
          </a:p>
          <a:p>
            <a:pPr lvl="1">
              <a:buFont typeface="Wingdings" panose="05000000000000000000" pitchFamily="2" charset="2"/>
              <a:buChar char="Ø"/>
            </a:pPr>
            <a:endParaRPr lang="en-US" altLang="en-US" sz="1800" dirty="0"/>
          </a:p>
          <a:p>
            <a:pPr lvl="1">
              <a:buFont typeface="Wingdings" panose="05000000000000000000" pitchFamily="2" charset="2"/>
              <a:buChar char="Ø"/>
            </a:pPr>
            <a:endParaRPr lang="en-US" altLang="en-US" sz="1800" dirty="0"/>
          </a:p>
          <a:p>
            <a:pPr lvl="1">
              <a:buFont typeface="Wingdings" panose="05000000000000000000" pitchFamily="2" charset="2"/>
              <a:buChar char="Ø"/>
            </a:pPr>
            <a:endParaRPr lang="en-US" dirty="0"/>
          </a:p>
        </p:txBody>
      </p:sp>
    </p:spTree>
    <p:extLst>
      <p:ext uri="{BB962C8B-B14F-4D97-AF65-F5344CB8AC3E}">
        <p14:creationId xmlns:p14="http://schemas.microsoft.com/office/powerpoint/2010/main" val="3331744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DF1B97-A521-4131-8DC9-A8632B1E760D}"/>
              </a:ext>
            </a:extLst>
          </p:cNvPr>
          <p:cNvSpPr>
            <a:spLocks noGrp="1"/>
          </p:cNvSpPr>
          <p:nvPr>
            <p:ph idx="4294967295"/>
          </p:nvPr>
        </p:nvSpPr>
        <p:spPr>
          <a:xfrm>
            <a:off x="1597724" y="766165"/>
            <a:ext cx="9604375" cy="4351338"/>
          </a:xfrm>
        </p:spPr>
        <p:txBody>
          <a:bodyPr>
            <a:normAutofit/>
          </a:bodyPr>
          <a:lstStyle/>
          <a:p>
            <a:pPr>
              <a:buFont typeface="Wingdings" panose="05000000000000000000" pitchFamily="2" charset="2"/>
              <a:buChar char="q"/>
            </a:pPr>
            <a:r>
              <a:rPr lang="en-US" dirty="0"/>
              <a:t>OTHER STUDENT EPAF TYPES: RATE CHANGE</a:t>
            </a:r>
          </a:p>
          <a:p>
            <a:pPr lvl="1">
              <a:buFont typeface="Wingdings" panose="05000000000000000000" pitchFamily="2" charset="2"/>
              <a:buChar char="Ø"/>
            </a:pPr>
            <a:r>
              <a:rPr lang="en-US" sz="1800" b="1" dirty="0">
                <a:solidFill>
                  <a:srgbClr val="0070C0"/>
                </a:solidFill>
              </a:rPr>
              <a:t>RATEST</a:t>
            </a:r>
            <a:r>
              <a:rPr lang="en-US" sz="1800" b="1" dirty="0"/>
              <a:t> – </a:t>
            </a:r>
            <a:r>
              <a:rPr lang="en-US" sz="1800" dirty="0"/>
              <a:t>Used to change a pay rate on a student position.</a:t>
            </a:r>
          </a:p>
          <a:p>
            <a:pPr lvl="1">
              <a:buFont typeface="Wingdings" panose="05000000000000000000" pitchFamily="2" charset="2"/>
              <a:buChar char="Ø"/>
            </a:pPr>
            <a:r>
              <a:rPr lang="en-US" sz="1800" b="1" dirty="0">
                <a:solidFill>
                  <a:srgbClr val="0070C0"/>
                </a:solidFill>
              </a:rPr>
              <a:t>GRRATE</a:t>
            </a:r>
            <a:r>
              <a:rPr lang="en-US" sz="1800" dirty="0"/>
              <a:t> – Used to change a pay rate on a student in a grant position.</a:t>
            </a:r>
          </a:p>
          <a:p>
            <a:pPr lvl="1">
              <a:buFont typeface="Wingdings" panose="05000000000000000000" pitchFamily="2" charset="2"/>
              <a:buChar char="Ø"/>
            </a:pPr>
            <a:r>
              <a:rPr lang="en-US" sz="1800" b="1" dirty="0">
                <a:solidFill>
                  <a:srgbClr val="0070C0"/>
                </a:solidFill>
              </a:rPr>
              <a:t>TAFRAT</a:t>
            </a:r>
            <a:r>
              <a:rPr lang="en-US" sz="1800" dirty="0"/>
              <a:t> – Used to change a pay rate on a TAF position.</a:t>
            </a:r>
          </a:p>
          <a:p>
            <a:pPr lvl="1">
              <a:buFont typeface="Wingdings" panose="05000000000000000000" pitchFamily="2" charset="2"/>
              <a:buChar char="q"/>
            </a:pPr>
            <a:endParaRPr lang="en-US" sz="1800" dirty="0"/>
          </a:p>
          <a:p>
            <a:pPr>
              <a:buFont typeface="Wingdings" panose="05000000000000000000" pitchFamily="2" charset="2"/>
              <a:buChar char="q"/>
            </a:pPr>
            <a:r>
              <a:rPr lang="en-US" dirty="0"/>
              <a:t>T-ORG CHANGE</a:t>
            </a:r>
          </a:p>
          <a:p>
            <a:pPr lvl="1">
              <a:buFont typeface="Wingdings" panose="05000000000000000000" pitchFamily="2" charset="2"/>
              <a:buChar char="Ø"/>
            </a:pPr>
            <a:r>
              <a:rPr lang="en-US" b="1" dirty="0">
                <a:solidFill>
                  <a:srgbClr val="0070C0"/>
                </a:solidFill>
              </a:rPr>
              <a:t>TORGST</a:t>
            </a:r>
            <a:r>
              <a:rPr lang="en-US" dirty="0"/>
              <a:t> – Used to change a T-Org on a position for a student worker.</a:t>
            </a:r>
          </a:p>
          <a:p>
            <a:pPr lvl="1">
              <a:buFont typeface="Wingdings" panose="05000000000000000000" pitchFamily="2" charset="2"/>
              <a:buChar char="Ø"/>
            </a:pPr>
            <a:r>
              <a:rPr lang="en-US" b="1" dirty="0">
                <a:solidFill>
                  <a:srgbClr val="0070C0"/>
                </a:solidFill>
              </a:rPr>
              <a:t>TORGSW</a:t>
            </a:r>
            <a:r>
              <a:rPr lang="en-US" dirty="0"/>
              <a:t> – Used ONLY by Financial Aid to change a T-Org on a work study position.</a:t>
            </a:r>
          </a:p>
          <a:p>
            <a:pPr lvl="1">
              <a:buFont typeface="Wingdings" panose="05000000000000000000" pitchFamily="2" charset="2"/>
              <a:buChar char="Ø"/>
            </a:pPr>
            <a:r>
              <a:rPr lang="en-US" b="1" dirty="0">
                <a:solidFill>
                  <a:srgbClr val="0070C0"/>
                </a:solidFill>
              </a:rPr>
              <a:t>GRTORG</a:t>
            </a:r>
            <a:r>
              <a:rPr lang="en-US" dirty="0"/>
              <a:t> – Used to change a T-Org on a grant funded student position.</a:t>
            </a:r>
          </a:p>
          <a:p>
            <a:pPr lvl="1">
              <a:buFont typeface="Wingdings" panose="05000000000000000000" pitchFamily="2" charset="2"/>
              <a:buChar char="Ø"/>
            </a:pPr>
            <a:r>
              <a:rPr lang="en-US" b="1" dirty="0">
                <a:solidFill>
                  <a:srgbClr val="0070C0"/>
                </a:solidFill>
              </a:rPr>
              <a:t>TAFTOR</a:t>
            </a:r>
            <a:r>
              <a:rPr lang="en-US" dirty="0"/>
              <a:t> – Used to change a T-Org on a TAF position.</a:t>
            </a:r>
          </a:p>
          <a:p>
            <a:pPr marL="0" indent="0">
              <a:buNone/>
            </a:pPr>
            <a:endParaRPr lang="en-US" sz="2000" dirty="0"/>
          </a:p>
          <a:p>
            <a:pPr>
              <a:buFont typeface="Wingdings" panose="05000000000000000000" pitchFamily="2" charset="2"/>
              <a:buChar char="Ø"/>
            </a:pPr>
            <a:endParaRPr lang="en-US" sz="2000" dirty="0"/>
          </a:p>
          <a:p>
            <a:pPr>
              <a:buFont typeface="Wingdings" panose="05000000000000000000" pitchFamily="2" charset="2"/>
              <a:buChar char="Ø"/>
            </a:pPr>
            <a:endParaRPr lang="en-US" sz="2000" dirty="0"/>
          </a:p>
          <a:p>
            <a:pPr>
              <a:buFont typeface="Wingdings" panose="05000000000000000000" pitchFamily="2" charset="2"/>
              <a:buChar char="Ø"/>
            </a:pPr>
            <a:endParaRPr lang="en-US" sz="2000" dirty="0"/>
          </a:p>
          <a:p>
            <a:pPr>
              <a:buFont typeface="Wingdings" panose="05000000000000000000" pitchFamily="2" charset="2"/>
              <a:buChar char="Ø"/>
            </a:pPr>
            <a:endParaRPr lang="en-US" dirty="0"/>
          </a:p>
          <a:p>
            <a:pPr lvl="1">
              <a:buFont typeface="Wingdings" panose="05000000000000000000" pitchFamily="2" charset="2"/>
              <a:buChar char="Ø"/>
            </a:pPr>
            <a:endParaRPr lang="en-US" sz="1800" dirty="0"/>
          </a:p>
          <a:p>
            <a:pPr lvl="1">
              <a:buFont typeface="Wingdings" panose="05000000000000000000" pitchFamily="2" charset="2"/>
              <a:buChar char="Ø"/>
            </a:pPr>
            <a:endParaRPr lang="en-US" dirty="0"/>
          </a:p>
        </p:txBody>
      </p:sp>
    </p:spTree>
    <p:extLst>
      <p:ext uri="{BB962C8B-B14F-4D97-AF65-F5344CB8AC3E}">
        <p14:creationId xmlns:p14="http://schemas.microsoft.com/office/powerpoint/2010/main" val="3880359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F62B0-F233-4B9B-87DB-6BD6BFA750E0}"/>
              </a:ext>
            </a:extLst>
          </p:cNvPr>
          <p:cNvSpPr>
            <a:spLocks noGrp="1"/>
          </p:cNvSpPr>
          <p:nvPr>
            <p:ph type="title"/>
          </p:nvPr>
        </p:nvSpPr>
        <p:spPr/>
        <p:txBody>
          <a:bodyPr/>
          <a:lstStyle/>
          <a:p>
            <a:r>
              <a:rPr lang="en-US" dirty="0"/>
              <a:t>STUDENT EPAF APPROVALS</a:t>
            </a:r>
          </a:p>
        </p:txBody>
      </p:sp>
      <p:sp>
        <p:nvSpPr>
          <p:cNvPr id="3" name="Content Placeholder 2">
            <a:extLst>
              <a:ext uri="{FF2B5EF4-FFF2-40B4-BE49-F238E27FC236}">
                <a16:creationId xmlns:a16="http://schemas.microsoft.com/office/drawing/2014/main" id="{C15C7F74-B977-437D-ACE6-E50CFAC9306D}"/>
              </a:ext>
            </a:extLst>
          </p:cNvPr>
          <p:cNvSpPr>
            <a:spLocks noGrp="1"/>
          </p:cNvSpPr>
          <p:nvPr>
            <p:ph idx="1"/>
          </p:nvPr>
        </p:nvSpPr>
        <p:spPr/>
        <p:txBody>
          <a:bodyPr/>
          <a:lstStyle/>
          <a:p>
            <a:r>
              <a:rPr lang="en-US" dirty="0"/>
              <a:t>REQUIRED APPROVAL LEVELS FOR STUDENTS</a:t>
            </a:r>
          </a:p>
          <a:p>
            <a:pPr lvl="1">
              <a:buFont typeface="Wingdings" panose="05000000000000000000" pitchFamily="2" charset="2"/>
              <a:buChar char="Ø"/>
            </a:pPr>
            <a:r>
              <a:rPr lang="en-US" sz="1800" b="1" dirty="0">
                <a:solidFill>
                  <a:srgbClr val="0070C0"/>
                </a:solidFill>
              </a:rPr>
              <a:t>PI</a:t>
            </a:r>
            <a:r>
              <a:rPr lang="en-US" sz="1800" dirty="0"/>
              <a:t> – Principal Investigator – only for Grant Related EPAF’s.</a:t>
            </a:r>
          </a:p>
          <a:p>
            <a:pPr lvl="1">
              <a:buFont typeface="Wingdings" panose="05000000000000000000" pitchFamily="2" charset="2"/>
              <a:buChar char="Ø"/>
            </a:pPr>
            <a:r>
              <a:rPr lang="en-US" sz="1800" b="1" dirty="0">
                <a:solidFill>
                  <a:srgbClr val="0070C0"/>
                </a:solidFill>
              </a:rPr>
              <a:t>RS</a:t>
            </a:r>
            <a:r>
              <a:rPr lang="en-US" sz="1800" dirty="0">
                <a:solidFill>
                  <a:srgbClr val="0070C0"/>
                </a:solidFill>
              </a:rPr>
              <a:t> </a:t>
            </a:r>
            <a:r>
              <a:rPr lang="en-US" sz="1800" dirty="0"/>
              <a:t>– Research Services – only for Grant Related EPAF’s</a:t>
            </a:r>
          </a:p>
          <a:p>
            <a:pPr lvl="1">
              <a:buFont typeface="Wingdings" panose="05000000000000000000" pitchFamily="2" charset="2"/>
              <a:buChar char="Ø"/>
            </a:pPr>
            <a:r>
              <a:rPr lang="en-US" sz="1800" b="1" dirty="0">
                <a:solidFill>
                  <a:srgbClr val="0070C0"/>
                </a:solidFill>
              </a:rPr>
              <a:t>DEPTHD</a:t>
            </a:r>
            <a:r>
              <a:rPr lang="en-US" sz="1800" dirty="0"/>
              <a:t> – Department Head must approve all EPAF’s</a:t>
            </a:r>
          </a:p>
          <a:p>
            <a:pPr lvl="1">
              <a:buFont typeface="Wingdings" panose="05000000000000000000" pitchFamily="2" charset="2"/>
              <a:buChar char="Ø"/>
            </a:pPr>
            <a:r>
              <a:rPr lang="en-US" sz="1800" b="1" dirty="0">
                <a:solidFill>
                  <a:srgbClr val="0070C0"/>
                </a:solidFill>
              </a:rPr>
              <a:t>HRAPP</a:t>
            </a:r>
            <a:r>
              <a:rPr lang="en-US" sz="1800" dirty="0"/>
              <a:t> – Human Resource Services verifies and applies all EPAF’s</a:t>
            </a:r>
          </a:p>
          <a:p>
            <a:pPr lvl="1">
              <a:buFont typeface="Wingdings" panose="05000000000000000000" pitchFamily="2" charset="2"/>
              <a:buChar char="Ø"/>
            </a:pPr>
            <a:endParaRPr lang="en-US" sz="1800" dirty="0"/>
          </a:p>
          <a:p>
            <a:pPr lvl="1">
              <a:buFont typeface="Wingdings" panose="05000000000000000000" pitchFamily="2" charset="2"/>
              <a:buChar char="v"/>
            </a:pPr>
            <a:r>
              <a:rPr lang="en-US" sz="1800" dirty="0"/>
              <a:t>Department Head’s may designate a Proxy Approver for EPAF’s through </a:t>
            </a:r>
            <a:r>
              <a:rPr lang="en-US" sz="1800" b="1" u="sng" dirty="0"/>
              <a:t>their</a:t>
            </a:r>
            <a:r>
              <a:rPr lang="en-US" sz="1800" dirty="0"/>
              <a:t> Pipeline account</a:t>
            </a:r>
          </a:p>
          <a:p>
            <a:pPr marL="457200" lvl="1" indent="0">
              <a:buNone/>
            </a:pPr>
            <a:endParaRPr lang="en-US" sz="1800" dirty="0"/>
          </a:p>
          <a:p>
            <a:pPr lvl="1">
              <a:buFont typeface="Wingdings" panose="05000000000000000000" pitchFamily="2" charset="2"/>
              <a:buChar char="Ø"/>
            </a:pPr>
            <a:endParaRPr lang="en-US" sz="1800" dirty="0"/>
          </a:p>
          <a:p>
            <a:pPr lvl="1">
              <a:buFont typeface="Wingdings" panose="05000000000000000000" pitchFamily="2" charset="2"/>
              <a:buChar char="Ø"/>
            </a:pPr>
            <a:endParaRPr lang="en-US" dirty="0"/>
          </a:p>
        </p:txBody>
      </p:sp>
    </p:spTree>
    <p:extLst>
      <p:ext uri="{BB962C8B-B14F-4D97-AF65-F5344CB8AC3E}">
        <p14:creationId xmlns:p14="http://schemas.microsoft.com/office/powerpoint/2010/main" val="2769133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B9433-B72F-4E48-8765-51884016A09C}"/>
              </a:ext>
            </a:extLst>
          </p:cNvPr>
          <p:cNvSpPr>
            <a:spLocks noGrp="1"/>
          </p:cNvSpPr>
          <p:nvPr>
            <p:ph type="title"/>
          </p:nvPr>
        </p:nvSpPr>
        <p:spPr/>
        <p:txBody>
          <a:bodyPr/>
          <a:lstStyle/>
          <a:p>
            <a:r>
              <a:rPr lang="en-US" dirty="0"/>
              <a:t>TEMP HOURLY EPAF CATEGORIES</a:t>
            </a:r>
          </a:p>
        </p:txBody>
      </p:sp>
      <p:sp>
        <p:nvSpPr>
          <p:cNvPr id="3" name="Content Placeholder 2">
            <a:extLst>
              <a:ext uri="{FF2B5EF4-FFF2-40B4-BE49-F238E27FC236}">
                <a16:creationId xmlns:a16="http://schemas.microsoft.com/office/drawing/2014/main" id="{1B686025-8EC0-4198-AEE8-E18FCC6AF2CF}"/>
              </a:ext>
            </a:extLst>
          </p:cNvPr>
          <p:cNvSpPr>
            <a:spLocks noGrp="1"/>
          </p:cNvSpPr>
          <p:nvPr>
            <p:ph idx="1"/>
          </p:nvPr>
        </p:nvSpPr>
        <p:spPr/>
        <p:txBody>
          <a:bodyPr>
            <a:normAutofit fontScale="92500" lnSpcReduction="20000"/>
          </a:bodyPr>
          <a:lstStyle/>
          <a:p>
            <a:pPr>
              <a:buFont typeface="Wingdings" panose="05000000000000000000" pitchFamily="2" charset="2"/>
              <a:buChar char="Ø"/>
            </a:pPr>
            <a:r>
              <a:rPr lang="en-US" altLang="en-US" b="1" dirty="0">
                <a:solidFill>
                  <a:srgbClr val="0070C0"/>
                </a:solidFill>
              </a:rPr>
              <a:t>HIRETH</a:t>
            </a:r>
            <a:r>
              <a:rPr lang="en-US" altLang="en-US" b="1" dirty="0"/>
              <a:t> – </a:t>
            </a:r>
            <a:r>
              <a:rPr lang="en-US" altLang="en-US" dirty="0"/>
              <a:t>Used to hire temp hourly in a new position.</a:t>
            </a:r>
          </a:p>
          <a:p>
            <a:pPr>
              <a:buFont typeface="Wingdings" panose="05000000000000000000" pitchFamily="2" charset="2"/>
              <a:buChar char="Ø"/>
            </a:pPr>
            <a:r>
              <a:rPr lang="en-US" altLang="en-US" b="1" dirty="0">
                <a:solidFill>
                  <a:srgbClr val="0070C0"/>
                </a:solidFill>
              </a:rPr>
              <a:t>REHITH</a:t>
            </a:r>
            <a:r>
              <a:rPr lang="en-US" altLang="en-US" b="1" dirty="0"/>
              <a:t> – </a:t>
            </a:r>
            <a:r>
              <a:rPr lang="en-US" altLang="en-US" dirty="0"/>
              <a:t>Used to re-hire temp hourly in a previous position.</a:t>
            </a:r>
          </a:p>
          <a:p>
            <a:pPr>
              <a:buFont typeface="Wingdings" panose="05000000000000000000" pitchFamily="2" charset="2"/>
              <a:buChar char="Ø"/>
            </a:pPr>
            <a:r>
              <a:rPr lang="en-US" altLang="en-US" b="1" dirty="0">
                <a:solidFill>
                  <a:srgbClr val="0070C0"/>
                </a:solidFill>
              </a:rPr>
              <a:t>TERMTH</a:t>
            </a:r>
            <a:r>
              <a:rPr lang="en-US" altLang="en-US" dirty="0"/>
              <a:t> – Used to end a temporary hourly position.</a:t>
            </a:r>
          </a:p>
          <a:p>
            <a:pPr>
              <a:buFont typeface="Wingdings" panose="05000000000000000000" pitchFamily="2" charset="2"/>
              <a:buChar char="Ø"/>
            </a:pPr>
            <a:r>
              <a:rPr lang="en-US" altLang="en-US" b="1" dirty="0">
                <a:solidFill>
                  <a:srgbClr val="0070C0"/>
                </a:solidFill>
              </a:rPr>
              <a:t>RATETH</a:t>
            </a:r>
            <a:r>
              <a:rPr lang="en-US" altLang="en-US" b="1" dirty="0"/>
              <a:t> – </a:t>
            </a:r>
            <a:r>
              <a:rPr lang="en-US" altLang="en-US" dirty="0"/>
              <a:t>Used to change pay rate for TH position</a:t>
            </a:r>
          </a:p>
          <a:p>
            <a:pPr>
              <a:buFont typeface="Wingdings" panose="05000000000000000000" pitchFamily="2" charset="2"/>
              <a:buChar char="Ø"/>
            </a:pPr>
            <a:r>
              <a:rPr lang="en-US" altLang="en-US" b="1" dirty="0">
                <a:solidFill>
                  <a:srgbClr val="0070C0"/>
                </a:solidFill>
              </a:rPr>
              <a:t>TORGTH</a:t>
            </a:r>
            <a:r>
              <a:rPr lang="en-US" altLang="en-US" b="1" dirty="0">
                <a:solidFill>
                  <a:srgbClr val="FFFF00"/>
                </a:solidFill>
              </a:rPr>
              <a:t> </a:t>
            </a:r>
            <a:r>
              <a:rPr lang="en-US" altLang="en-US" dirty="0"/>
              <a:t>– Used to change T-org for temp hourly</a:t>
            </a:r>
          </a:p>
          <a:p>
            <a:pPr>
              <a:buFont typeface="Wingdings" panose="05000000000000000000" pitchFamily="2" charset="2"/>
              <a:buChar char="Ø"/>
            </a:pPr>
            <a:r>
              <a:rPr lang="en-US" altLang="en-US" b="1" dirty="0">
                <a:solidFill>
                  <a:srgbClr val="0070C0"/>
                </a:solidFill>
              </a:rPr>
              <a:t>GRHITH</a:t>
            </a:r>
            <a:r>
              <a:rPr lang="en-US" altLang="en-US" b="1" dirty="0"/>
              <a:t> – </a:t>
            </a:r>
            <a:r>
              <a:rPr lang="en-US" altLang="en-US" dirty="0"/>
              <a:t>Grant Hire in a new position</a:t>
            </a:r>
          </a:p>
          <a:p>
            <a:pPr>
              <a:buFont typeface="Wingdings" panose="05000000000000000000" pitchFamily="2" charset="2"/>
              <a:buChar char="Ø"/>
            </a:pPr>
            <a:r>
              <a:rPr lang="en-US" altLang="en-US" b="1" dirty="0">
                <a:solidFill>
                  <a:srgbClr val="0070C0"/>
                </a:solidFill>
              </a:rPr>
              <a:t>GRRHTH</a:t>
            </a:r>
            <a:r>
              <a:rPr lang="en-US" altLang="en-US" b="1" dirty="0"/>
              <a:t> – </a:t>
            </a:r>
            <a:r>
              <a:rPr lang="en-US" altLang="en-US" dirty="0"/>
              <a:t>Grant Rehire  in a previous position</a:t>
            </a:r>
          </a:p>
          <a:p>
            <a:pPr>
              <a:buFont typeface="Wingdings" panose="05000000000000000000" pitchFamily="2" charset="2"/>
              <a:buChar char="Ø"/>
            </a:pPr>
            <a:r>
              <a:rPr lang="en-US" altLang="en-US" b="1" dirty="0">
                <a:solidFill>
                  <a:srgbClr val="0070C0"/>
                </a:solidFill>
              </a:rPr>
              <a:t>GRRTTH</a:t>
            </a:r>
            <a:r>
              <a:rPr lang="en-US" altLang="en-US" b="1" dirty="0"/>
              <a:t> – </a:t>
            </a:r>
            <a:r>
              <a:rPr lang="en-US" altLang="en-US" dirty="0"/>
              <a:t>Grant pay rate change for Temp Hourly position.  </a:t>
            </a:r>
          </a:p>
          <a:p>
            <a:pPr>
              <a:buFont typeface="Wingdings" panose="05000000000000000000" pitchFamily="2" charset="2"/>
              <a:buChar char="Ø"/>
            </a:pPr>
            <a:endParaRPr lang="en-US" altLang="en-US" dirty="0"/>
          </a:p>
          <a:p>
            <a:pPr>
              <a:buFont typeface="Wingdings" panose="05000000000000000000" pitchFamily="2" charset="2"/>
              <a:buChar char="Ø"/>
            </a:pPr>
            <a:endParaRPr lang="en-US" altLang="en-US" dirty="0"/>
          </a:p>
          <a:p>
            <a:pPr>
              <a:buFont typeface="Wingdings" panose="05000000000000000000" pitchFamily="2" charset="2"/>
              <a:buChar char="Ø"/>
            </a:pPr>
            <a:endParaRPr lang="en-US" altLang="en-US" b="1" dirty="0"/>
          </a:p>
          <a:p>
            <a:pPr>
              <a:buFont typeface="Wingdings" panose="05000000000000000000" pitchFamily="2" charset="2"/>
              <a:buChar char="Ø"/>
            </a:pPr>
            <a:endParaRPr lang="en-US" altLang="en-US" dirty="0"/>
          </a:p>
          <a:p>
            <a:pPr>
              <a:buFont typeface="Wingdings" panose="05000000000000000000" pitchFamily="2" charset="2"/>
              <a:buChar char="Ø"/>
            </a:pPr>
            <a:endParaRPr lang="en-US" altLang="en-US" dirty="0"/>
          </a:p>
          <a:p>
            <a:pPr>
              <a:buFont typeface="Wingdings" panose="05000000000000000000" pitchFamily="2" charset="2"/>
              <a:buChar char="Ø"/>
            </a:pPr>
            <a:endParaRPr lang="en-US" altLang="en-US" dirty="0"/>
          </a:p>
          <a:p>
            <a:pPr>
              <a:buFont typeface="Wingdings" panose="05000000000000000000" pitchFamily="2" charset="2"/>
              <a:buChar char="Ø"/>
            </a:pPr>
            <a:endParaRPr lang="en-US" altLang="en-US" dirty="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1058787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8FF02-09CE-4D13-AC97-20098AB1385F}"/>
              </a:ext>
            </a:extLst>
          </p:cNvPr>
          <p:cNvSpPr>
            <a:spLocks noGrp="1"/>
          </p:cNvSpPr>
          <p:nvPr>
            <p:ph type="title"/>
          </p:nvPr>
        </p:nvSpPr>
        <p:spPr/>
        <p:txBody>
          <a:bodyPr/>
          <a:lstStyle/>
          <a:p>
            <a:r>
              <a:rPr lang="en-US" dirty="0"/>
              <a:t>TEMP HOURLY APPROVALS</a:t>
            </a:r>
          </a:p>
        </p:txBody>
      </p:sp>
      <p:sp>
        <p:nvSpPr>
          <p:cNvPr id="3" name="Content Placeholder 2">
            <a:extLst>
              <a:ext uri="{FF2B5EF4-FFF2-40B4-BE49-F238E27FC236}">
                <a16:creationId xmlns:a16="http://schemas.microsoft.com/office/drawing/2014/main" id="{218904DD-EC5B-4058-95E7-6D47ECED9609}"/>
              </a:ext>
            </a:extLst>
          </p:cNvPr>
          <p:cNvSpPr>
            <a:spLocks noGrp="1"/>
          </p:cNvSpPr>
          <p:nvPr>
            <p:ph idx="1"/>
          </p:nvPr>
        </p:nvSpPr>
        <p:spPr>
          <a:xfrm>
            <a:off x="1451579" y="2015732"/>
            <a:ext cx="9603275" cy="3688782"/>
          </a:xfrm>
        </p:spPr>
        <p:txBody>
          <a:bodyPr>
            <a:normAutofit fontScale="92500"/>
          </a:bodyPr>
          <a:lstStyle/>
          <a:p>
            <a:r>
              <a:rPr lang="en-US" dirty="0"/>
              <a:t>REQUIRED APPROVAL LEVEL FOR TEMP HOURLY EMPLOYEES</a:t>
            </a:r>
          </a:p>
          <a:p>
            <a:pPr lvl="1">
              <a:buFont typeface="Wingdings" panose="05000000000000000000" pitchFamily="2" charset="2"/>
              <a:buChar char="Ø"/>
            </a:pPr>
            <a:r>
              <a:rPr lang="en-US" sz="1800" b="1" dirty="0">
                <a:solidFill>
                  <a:srgbClr val="0070C0"/>
                </a:solidFill>
              </a:rPr>
              <a:t>HR Approve Transaction – (NEXGEN) –the EPAF will hold here until the employee has electronically signed their contract.  Once signed, the NEXGEN approval will process and move the EPAF to the next approver.</a:t>
            </a:r>
          </a:p>
          <a:p>
            <a:pPr lvl="1">
              <a:buFont typeface="Wingdings" panose="05000000000000000000" pitchFamily="2" charset="2"/>
              <a:buChar char="Ø"/>
            </a:pPr>
            <a:r>
              <a:rPr lang="en-US" sz="1800" b="1" dirty="0">
                <a:solidFill>
                  <a:srgbClr val="0070C0"/>
                </a:solidFill>
              </a:rPr>
              <a:t>DEPT HD</a:t>
            </a:r>
            <a:r>
              <a:rPr lang="en-US" sz="1800" dirty="0">
                <a:solidFill>
                  <a:srgbClr val="0070C0"/>
                </a:solidFill>
              </a:rPr>
              <a:t> </a:t>
            </a:r>
          </a:p>
          <a:p>
            <a:pPr lvl="1">
              <a:buFont typeface="Wingdings" panose="05000000000000000000" pitchFamily="2" charset="2"/>
              <a:buChar char="Ø"/>
            </a:pPr>
            <a:r>
              <a:rPr lang="en-US" sz="1800" b="1" dirty="0">
                <a:solidFill>
                  <a:srgbClr val="0070C0"/>
                </a:solidFill>
              </a:rPr>
              <a:t>VICE PRESIDENT</a:t>
            </a:r>
          </a:p>
          <a:p>
            <a:pPr lvl="1">
              <a:buFont typeface="Wingdings" panose="05000000000000000000" pitchFamily="2" charset="2"/>
              <a:buChar char="Ø"/>
            </a:pPr>
            <a:r>
              <a:rPr lang="en-US" sz="1800" b="1" dirty="0">
                <a:solidFill>
                  <a:srgbClr val="0070C0"/>
                </a:solidFill>
              </a:rPr>
              <a:t>HR APPLIER –(MHRW00001) </a:t>
            </a:r>
            <a:r>
              <a:rPr lang="en-US" sz="1800" dirty="0"/>
              <a:t>allows contract to be applied to Banner and sets up job record.</a:t>
            </a:r>
          </a:p>
          <a:p>
            <a:pPr lvl="1">
              <a:buFont typeface="Wingdings" panose="05000000000000000000" pitchFamily="2" charset="2"/>
              <a:buChar char="Ø"/>
            </a:pPr>
            <a:r>
              <a:rPr lang="en-US" sz="1800" b="1" dirty="0">
                <a:solidFill>
                  <a:srgbClr val="0070C0"/>
                </a:solidFill>
              </a:rPr>
              <a:t>GRANTS</a:t>
            </a:r>
            <a:r>
              <a:rPr lang="en-US" sz="1800" b="1" dirty="0"/>
              <a:t> -</a:t>
            </a:r>
            <a:r>
              <a:rPr lang="en-US" sz="1800" dirty="0"/>
              <a:t> EPAF’s will require approval from Research Services and PI</a:t>
            </a:r>
          </a:p>
          <a:p>
            <a:pPr lvl="1">
              <a:buFont typeface="Wingdings" panose="05000000000000000000" pitchFamily="2" charset="2"/>
              <a:buChar char="Ø"/>
            </a:pPr>
            <a:endParaRPr lang="en-US" dirty="0"/>
          </a:p>
          <a:p>
            <a:pPr lvl="1">
              <a:buFont typeface="Wingdings" panose="05000000000000000000" pitchFamily="2" charset="2"/>
              <a:buChar char="v"/>
            </a:pPr>
            <a:r>
              <a:rPr lang="en-US" sz="1800" dirty="0"/>
              <a:t>Department Head’s may designate a Proxy Approver for EPAF’s through </a:t>
            </a:r>
            <a:r>
              <a:rPr lang="en-US" sz="1800" b="1" u="sng" dirty="0"/>
              <a:t>their</a:t>
            </a:r>
            <a:r>
              <a:rPr lang="en-US" sz="1800" dirty="0"/>
              <a:t> Pipeline account</a:t>
            </a:r>
          </a:p>
          <a:p>
            <a:pPr marL="457200" lvl="1" indent="0">
              <a:buNone/>
            </a:pPr>
            <a:endParaRPr lang="en-US" sz="1800" dirty="0"/>
          </a:p>
          <a:p>
            <a:pPr lvl="1">
              <a:buFont typeface="Wingdings" panose="05000000000000000000" pitchFamily="2" charset="2"/>
              <a:buChar char="Ø"/>
            </a:pPr>
            <a:endParaRPr lang="en-US" sz="1800" dirty="0"/>
          </a:p>
          <a:p>
            <a:pPr lvl="1">
              <a:buFont typeface="Wingdings" panose="05000000000000000000" pitchFamily="2" charset="2"/>
              <a:buChar char="Ø"/>
            </a:pPr>
            <a:endParaRPr lang="en-US" sz="1800" b="1" dirty="0">
              <a:solidFill>
                <a:srgbClr val="0070C0"/>
              </a:solidFill>
            </a:endParaRPr>
          </a:p>
          <a:p>
            <a:pPr lvl="1">
              <a:buFont typeface="Wingdings" panose="05000000000000000000" pitchFamily="2" charset="2"/>
              <a:buChar char="Ø"/>
            </a:pPr>
            <a:endParaRPr lang="en-US" sz="1800" dirty="0">
              <a:solidFill>
                <a:srgbClr val="0070C0"/>
              </a:solidFill>
            </a:endParaRPr>
          </a:p>
          <a:p>
            <a:pPr lvl="1">
              <a:buFont typeface="Wingdings" panose="05000000000000000000" pitchFamily="2" charset="2"/>
              <a:buChar char="Ø"/>
            </a:pPr>
            <a:endParaRPr lang="en-US" sz="1800" dirty="0">
              <a:solidFill>
                <a:srgbClr val="0070C0"/>
              </a:solidFill>
            </a:endParaRPr>
          </a:p>
          <a:p>
            <a:pPr lvl="1">
              <a:buFont typeface="Wingdings" panose="05000000000000000000" pitchFamily="2" charset="2"/>
              <a:buChar char="Ø"/>
            </a:pPr>
            <a:endParaRPr lang="en-US" dirty="0"/>
          </a:p>
        </p:txBody>
      </p:sp>
    </p:spTree>
    <p:extLst>
      <p:ext uri="{BB962C8B-B14F-4D97-AF65-F5344CB8AC3E}">
        <p14:creationId xmlns:p14="http://schemas.microsoft.com/office/powerpoint/2010/main" val="2814975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19E1D-33D5-4BF4-824F-FCD1A23B0FD2}"/>
              </a:ext>
            </a:extLst>
          </p:cNvPr>
          <p:cNvSpPr>
            <a:spLocks noGrp="1"/>
          </p:cNvSpPr>
          <p:nvPr>
            <p:ph type="title"/>
          </p:nvPr>
        </p:nvSpPr>
        <p:spPr/>
        <p:txBody>
          <a:bodyPr/>
          <a:lstStyle/>
          <a:p>
            <a:r>
              <a:rPr lang="en-US" dirty="0"/>
              <a:t>GRADUATE ASSISTANT EPAFS</a:t>
            </a:r>
          </a:p>
        </p:txBody>
      </p:sp>
      <p:sp>
        <p:nvSpPr>
          <p:cNvPr id="3" name="Content Placeholder 2">
            <a:extLst>
              <a:ext uri="{FF2B5EF4-FFF2-40B4-BE49-F238E27FC236}">
                <a16:creationId xmlns:a16="http://schemas.microsoft.com/office/drawing/2014/main" id="{9875CFCA-6A24-4BDC-A978-6728A8A44E0E}"/>
              </a:ext>
            </a:extLst>
          </p:cNvPr>
          <p:cNvSpPr>
            <a:spLocks noGrp="1"/>
          </p:cNvSpPr>
          <p:nvPr>
            <p:ph idx="1"/>
          </p:nvPr>
        </p:nvSpPr>
        <p:spPr>
          <a:xfrm>
            <a:off x="1451579" y="1551963"/>
            <a:ext cx="9603275" cy="4501519"/>
          </a:xfrm>
        </p:spPr>
        <p:txBody>
          <a:bodyPr>
            <a:normAutofit fontScale="77500" lnSpcReduction="20000"/>
          </a:bodyPr>
          <a:lstStyle/>
          <a:p>
            <a:pPr marL="0" indent="0">
              <a:buNone/>
            </a:pPr>
            <a:r>
              <a:rPr lang="en-US" dirty="0"/>
              <a:t>EPAF CATEGORIES:</a:t>
            </a:r>
          </a:p>
          <a:p>
            <a:pPr>
              <a:defRPr/>
            </a:pPr>
            <a:r>
              <a:rPr lang="en-US" altLang="en-US" sz="1800" b="1" dirty="0">
                <a:solidFill>
                  <a:srgbClr val="0070C0"/>
                </a:solidFill>
              </a:rPr>
              <a:t>GAAS09</a:t>
            </a:r>
            <a:r>
              <a:rPr lang="en-US" altLang="en-US" sz="1800" b="1" dirty="0"/>
              <a:t> – </a:t>
            </a:r>
            <a:r>
              <a:rPr lang="en-US" altLang="en-US" sz="1800" dirty="0"/>
              <a:t>Hire GA position – 9 month</a:t>
            </a:r>
          </a:p>
          <a:p>
            <a:pPr>
              <a:defRPr/>
            </a:pPr>
            <a:r>
              <a:rPr lang="en-US" altLang="en-US" sz="1800" b="1" dirty="0">
                <a:solidFill>
                  <a:srgbClr val="0070C0"/>
                </a:solidFill>
              </a:rPr>
              <a:t>GAAS12</a:t>
            </a:r>
            <a:r>
              <a:rPr lang="en-US" altLang="en-US" sz="1800" b="1" dirty="0">
                <a:solidFill>
                  <a:srgbClr val="FFFF00"/>
                </a:solidFill>
              </a:rPr>
              <a:t> </a:t>
            </a:r>
            <a:r>
              <a:rPr lang="en-US" altLang="en-US" sz="1800" dirty="0"/>
              <a:t>– Hire GA position – 12 month</a:t>
            </a:r>
            <a:endParaRPr lang="en-US" altLang="en-US" sz="1800" b="1" dirty="0"/>
          </a:p>
          <a:p>
            <a:pPr>
              <a:defRPr/>
            </a:pPr>
            <a:r>
              <a:rPr lang="en-US" altLang="en-US" sz="1800" b="1" dirty="0">
                <a:solidFill>
                  <a:srgbClr val="0070C0"/>
                </a:solidFill>
              </a:rPr>
              <a:t>GAASDR</a:t>
            </a:r>
            <a:r>
              <a:rPr lang="en-US" altLang="en-US" sz="1800" b="1" dirty="0"/>
              <a:t>– </a:t>
            </a:r>
            <a:r>
              <a:rPr lang="en-US" altLang="en-US" sz="1800" dirty="0"/>
              <a:t>Hire GA Position – Doctoral </a:t>
            </a:r>
          </a:p>
          <a:p>
            <a:pPr>
              <a:defRPr/>
            </a:pPr>
            <a:r>
              <a:rPr lang="en-US" altLang="en-US" sz="1800" b="1" dirty="0">
                <a:solidFill>
                  <a:srgbClr val="0070C0"/>
                </a:solidFill>
              </a:rPr>
              <a:t>RHGA09</a:t>
            </a:r>
            <a:r>
              <a:rPr lang="en-US" altLang="en-US" sz="1800" b="1" dirty="0"/>
              <a:t> – </a:t>
            </a:r>
            <a:r>
              <a:rPr lang="en-US" altLang="en-US" sz="1800" dirty="0"/>
              <a:t>Rehire GA position – 9 month</a:t>
            </a:r>
          </a:p>
          <a:p>
            <a:pPr>
              <a:defRPr/>
            </a:pPr>
            <a:r>
              <a:rPr lang="en-US" altLang="en-US" sz="1800" b="1" dirty="0">
                <a:solidFill>
                  <a:srgbClr val="0070C0"/>
                </a:solidFill>
              </a:rPr>
              <a:t>RHGA12</a:t>
            </a:r>
            <a:r>
              <a:rPr lang="en-US" altLang="en-US" sz="1800" b="1" dirty="0">
                <a:solidFill>
                  <a:srgbClr val="FFFF00"/>
                </a:solidFill>
              </a:rPr>
              <a:t> </a:t>
            </a:r>
            <a:r>
              <a:rPr lang="en-US" altLang="en-US" sz="1800" dirty="0"/>
              <a:t>– Rehire GA position – 12 month</a:t>
            </a:r>
            <a:endParaRPr lang="en-US" altLang="en-US" sz="1800" b="1" dirty="0"/>
          </a:p>
          <a:p>
            <a:pPr>
              <a:defRPr/>
            </a:pPr>
            <a:r>
              <a:rPr lang="en-US" altLang="en-US" sz="1800" b="1" dirty="0">
                <a:solidFill>
                  <a:srgbClr val="0070C0"/>
                </a:solidFill>
              </a:rPr>
              <a:t>RHGADR</a:t>
            </a:r>
            <a:r>
              <a:rPr lang="en-US" altLang="en-US" sz="1800" b="1" dirty="0"/>
              <a:t>– </a:t>
            </a:r>
            <a:r>
              <a:rPr lang="en-US" altLang="en-US" sz="1800" dirty="0"/>
              <a:t>Rehire GA Position – Doctoral </a:t>
            </a:r>
          </a:p>
          <a:p>
            <a:pPr>
              <a:defRPr/>
            </a:pPr>
            <a:r>
              <a:rPr lang="en-US" altLang="en-US" sz="1800" b="1" dirty="0">
                <a:solidFill>
                  <a:srgbClr val="0070C0"/>
                </a:solidFill>
              </a:rPr>
              <a:t>GGAH09</a:t>
            </a:r>
            <a:r>
              <a:rPr lang="en-US" altLang="en-US" sz="1800" b="1" dirty="0"/>
              <a:t> – </a:t>
            </a:r>
            <a:r>
              <a:rPr lang="en-US" altLang="en-US" sz="1800" dirty="0"/>
              <a:t>Grant Hire – GA position – 9 month</a:t>
            </a:r>
          </a:p>
          <a:p>
            <a:pPr>
              <a:defRPr/>
            </a:pPr>
            <a:r>
              <a:rPr lang="en-US" altLang="en-US" sz="1800" b="1" dirty="0">
                <a:solidFill>
                  <a:srgbClr val="0070C0"/>
                </a:solidFill>
              </a:rPr>
              <a:t>GGAH12 </a:t>
            </a:r>
            <a:r>
              <a:rPr lang="en-US" altLang="en-US" sz="1800" b="1" dirty="0"/>
              <a:t>– </a:t>
            </a:r>
            <a:r>
              <a:rPr lang="en-US" altLang="en-US" sz="1800" dirty="0"/>
              <a:t>Grant Hire – GA position – 12 month</a:t>
            </a:r>
          </a:p>
          <a:p>
            <a:pPr>
              <a:defRPr/>
            </a:pPr>
            <a:r>
              <a:rPr lang="en-US" altLang="en-US" sz="1800" b="1" dirty="0">
                <a:solidFill>
                  <a:srgbClr val="0070C0"/>
                </a:solidFill>
              </a:rPr>
              <a:t>GGAHDR</a:t>
            </a:r>
            <a:r>
              <a:rPr lang="en-US" altLang="en-US" sz="1800" dirty="0"/>
              <a:t> – Grant Hire – GA position – Doctoral </a:t>
            </a:r>
          </a:p>
          <a:p>
            <a:pPr>
              <a:defRPr/>
            </a:pPr>
            <a:r>
              <a:rPr lang="en-US" altLang="en-US" sz="1800" b="1" dirty="0">
                <a:solidFill>
                  <a:srgbClr val="0070C0"/>
                </a:solidFill>
              </a:rPr>
              <a:t>GGRH09</a:t>
            </a:r>
            <a:r>
              <a:rPr lang="en-US" altLang="en-US" sz="1800" b="1" dirty="0"/>
              <a:t> – </a:t>
            </a:r>
            <a:r>
              <a:rPr lang="en-US" altLang="en-US" sz="1800" dirty="0"/>
              <a:t>Grant Rehire – GA position – 9 month</a:t>
            </a:r>
          </a:p>
          <a:p>
            <a:pPr>
              <a:defRPr/>
            </a:pPr>
            <a:r>
              <a:rPr lang="en-US" altLang="en-US" sz="1800" b="1" dirty="0">
                <a:solidFill>
                  <a:srgbClr val="0070C0"/>
                </a:solidFill>
              </a:rPr>
              <a:t>GGRH12</a:t>
            </a:r>
            <a:r>
              <a:rPr lang="en-US" altLang="en-US" sz="1800" b="1" dirty="0"/>
              <a:t> – </a:t>
            </a:r>
            <a:r>
              <a:rPr lang="en-US" altLang="en-US" sz="1800" dirty="0"/>
              <a:t>Grant Rehire – GA position – 12 month</a:t>
            </a:r>
          </a:p>
          <a:p>
            <a:pPr>
              <a:defRPr/>
            </a:pPr>
            <a:r>
              <a:rPr lang="en-US" altLang="en-US" sz="1800" b="1" dirty="0">
                <a:solidFill>
                  <a:srgbClr val="0070C0"/>
                </a:solidFill>
              </a:rPr>
              <a:t>GGRHDR</a:t>
            </a:r>
            <a:r>
              <a:rPr lang="en-US" altLang="en-US" sz="1800" dirty="0"/>
              <a:t> – Grant Rehire – GA position – Doctoral </a:t>
            </a:r>
          </a:p>
          <a:p>
            <a:pPr marL="457200" lvl="1" indent="0">
              <a:buNone/>
            </a:pPr>
            <a:endParaRPr lang="en-US" dirty="0"/>
          </a:p>
        </p:txBody>
      </p:sp>
    </p:spTree>
    <p:extLst>
      <p:ext uri="{BB962C8B-B14F-4D97-AF65-F5344CB8AC3E}">
        <p14:creationId xmlns:p14="http://schemas.microsoft.com/office/powerpoint/2010/main" val="2439796721"/>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TM10001114[[fn=Gallery]]</Template>
  <TotalTime>136</TotalTime>
  <Words>2670</Words>
  <Application>Microsoft Office PowerPoint</Application>
  <PresentationFormat>Widescreen</PresentationFormat>
  <Paragraphs>261</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Gill Sans MT</vt:lpstr>
      <vt:lpstr>Wingdings</vt:lpstr>
      <vt:lpstr>Wingdings 3</vt:lpstr>
      <vt:lpstr>Gallery</vt:lpstr>
      <vt:lpstr>EPAF TRAINING</vt:lpstr>
      <vt:lpstr>EPAF overview</vt:lpstr>
      <vt:lpstr>Student epaf categories</vt:lpstr>
      <vt:lpstr>PowerPoint Presentation</vt:lpstr>
      <vt:lpstr>PowerPoint Presentation</vt:lpstr>
      <vt:lpstr>STUDENT EPAF APPROVALS</vt:lpstr>
      <vt:lpstr>TEMP HOURLY EPAF CATEGORIES</vt:lpstr>
      <vt:lpstr>TEMP HOURLY APPROVALS</vt:lpstr>
      <vt:lpstr>GRADUATE ASSISTANT EPAFS</vt:lpstr>
      <vt:lpstr>GA APPROVALS</vt:lpstr>
      <vt:lpstr>Adjunct faculty epaf teaching</vt:lpstr>
      <vt:lpstr>Adjunct faculty epaf non-teaching</vt:lpstr>
      <vt:lpstr>Adjunct approvals</vt:lpstr>
      <vt:lpstr>Academic affairs requirements </vt:lpstr>
      <vt:lpstr>Creating epafs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Graduate assistant epaf</vt:lpstr>
      <vt:lpstr>PowerPoint Presentation</vt:lpstr>
      <vt:lpstr>Adjunct epaf</vt:lpstr>
      <vt:lpstr>PowerPoint Presentation</vt:lpstr>
      <vt:lpstr>Non-teaching adjunct epaf</vt:lpstr>
      <vt:lpstr>Adjunct calculations</vt:lpstr>
      <vt:lpstr>Electronic contracts</vt:lpstr>
      <vt:lpstr>PowerPoint Presentation</vt:lpstr>
      <vt:lpstr>troubleshooting</vt:lpstr>
      <vt:lpstr>Adjunct additional info</vt:lpstr>
      <vt:lpstr>PowerPoint Presentation</vt:lpstr>
      <vt:lpstr>PowerPoint Presentation</vt:lpstr>
      <vt:lpstr>Epaf processing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EPAF TRAINING</dc:title>
  <dc:creator>Danielle A. Archuleta</dc:creator>
  <cp:lastModifiedBy>Lindsey L. Reynolds</cp:lastModifiedBy>
  <cp:revision>4</cp:revision>
  <dcterms:created xsi:type="dcterms:W3CDTF">2021-10-18T18:42:47Z</dcterms:created>
  <dcterms:modified xsi:type="dcterms:W3CDTF">2022-03-30T15:34:30Z</dcterms:modified>
</cp:coreProperties>
</file>